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9" r:id="rId5"/>
    <p:sldId id="270" r:id="rId6"/>
    <p:sldId id="271" r:id="rId7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A82C44F7-C659-4CB9-B8E8-C9F81BFDF757}">
          <p14:sldIdLst>
            <p14:sldId id="269"/>
            <p14:sldId id="270"/>
            <p14:sldId id="27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5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28" d="100"/>
          <a:sy n="28" d="100"/>
        </p:scale>
        <p:origin x="1016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51781D4-CB3E-8A62-2942-6DD0808E25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63A1E8E-7AB4-ABF7-59E2-F96C8A0B5E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DC0736D-7225-198E-DD8D-8A85E0559F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D73EA-51A4-491C-BB0C-F511ED4D7551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E549BDA-FE2A-7EDF-80DB-0521D44781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CAE11E1-0D01-DC39-70B1-5B64D0B6A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ED15C-0151-46CB-8B8D-090124EAC1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283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3AEB0AB-8376-C708-0365-513222DB63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95C1C8D-249B-DE90-9979-E4EEF49E16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A6C5116-CF03-5D42-BEF0-5E33AE92B1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D73EA-51A4-491C-BB0C-F511ED4D7551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09E8CBB-75A4-DDE3-F1DF-1C7D20F073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314A991-7797-693D-A9B2-6755F9764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ED15C-0151-46CB-8B8D-090124EAC1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5905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CA7ABD00-D65D-B785-5775-EE312F0A39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235A991-226C-E4D8-295B-43BAF9EF47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4D28699-BD9B-DD8F-034B-A7CD11CB41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D73EA-51A4-491C-BB0C-F511ED4D7551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F2DA7B3-6B69-289F-F162-2626E81438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CBBE55A-F236-5516-850B-457E99798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ED15C-0151-46CB-8B8D-090124EAC1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1231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38BA236-2C42-9AAC-582C-29404F2F8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3CFC264-383A-849B-EE51-6CBF764A04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B5E753C-D90A-9D68-32CB-D45DCAAFEC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D73EA-51A4-491C-BB0C-F511ED4D7551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39B96E-5047-CC12-6BB7-22C448FDB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4CC37FD-77E3-1950-0451-733D7164CA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ED15C-0151-46CB-8B8D-090124EAC1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7879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3B18312-6B98-E155-A126-427122929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AA682CA-FB3F-588B-408E-3F817EA5FA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AA51D68-8E17-69B0-110C-477C35EE29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D73EA-51A4-491C-BB0C-F511ED4D7551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80673A0-3045-F06B-D325-6AA1FB4D76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5F0A268-F4DE-101C-822B-C5C386BA51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ED15C-0151-46CB-8B8D-090124EAC1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8332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E16544C-8A96-4701-6415-FA0EEEC644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3AFE9F3-3FF6-B859-5E50-741974FA60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D8E0BA6-7E2F-4218-7FE1-37386E2A58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758D4E6-7083-BD6D-D726-2CDB0CE86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D73EA-51A4-491C-BB0C-F511ED4D7551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12E5591-8070-A4E8-9D6B-8DE52DC094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141C34F-C41B-66EA-EB94-46E942DC3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ED15C-0151-46CB-8B8D-090124EAC1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4270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80C6D49-312E-EDF7-F0BA-B2BD1F501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B96BB2C-18F1-54A3-3DA0-34D1F8AF60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F243A6D-42B7-CFDF-3E16-D1ECF8EF4F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E2B0C9E2-992D-4D37-3B1B-7F8434CA97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2808CCFC-0F7A-3D3A-80FA-CB807EC0A6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30EB048-DD6F-9257-5FD2-3C517E5976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D73EA-51A4-491C-BB0C-F511ED4D7551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1EAF7D57-2C2B-CB0D-5050-75DF5C4DBD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07546156-C82B-4B68-1561-31F5CFC9F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ED15C-0151-46CB-8B8D-090124EAC1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4627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DE54500-2117-3921-CE2F-ACFC52CB3E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5B55B938-96E8-EFB6-A8D7-240122919E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D73EA-51A4-491C-BB0C-F511ED4D7551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A567B62-652E-7C4C-B408-8D108F5F7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769823D-8A3B-650A-864A-A56107C476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ED15C-0151-46CB-8B8D-090124EAC1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77302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DFD50A5-B937-ECE0-DD11-40F6A1CDE1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D73EA-51A4-491C-BB0C-F511ED4D7551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F1342B38-71DD-697A-8A6F-D6A0FD4915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27CBF24-86F1-99DD-2FBA-A06C83DEF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ED15C-0151-46CB-8B8D-090124EAC1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6145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B0F6D7A-89F1-788B-B5B6-99236792E6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552A314-77AC-0C15-6B04-6CF874C765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E4D868F-87D5-4FC2-2247-CBCE9D4332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4386A48-8B78-2D7C-CB1F-F36D7EA96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D73EA-51A4-491C-BB0C-F511ED4D7551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AC72FC8-1BA9-4A0F-8F0E-C219A19B3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8F5D6E7-7620-E6AD-C5CB-E40203D0B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ED15C-0151-46CB-8B8D-090124EAC1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9305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7925824-C699-48EC-F002-673823804E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ED2F24BF-2D54-7FF1-C9A8-F924A4600F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397B0FF-610D-7D94-68B5-6D95BF090F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AD676D2-C152-1AE0-4ABA-707B55A022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D73EA-51A4-491C-BB0C-F511ED4D7551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70EC506-481F-996E-B11F-7B4AB292C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6371B92-D9B7-946C-A5D3-0B69E5CF9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ED15C-0151-46CB-8B8D-090124EAC1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6274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740BC980-1174-6362-2644-DB5B83711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DB01C32-9E30-65FB-B8A2-4FEDB72607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5DB29D2-E6CC-1659-5F8A-CCDC53C8C4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8D73EA-51A4-491C-BB0C-F511ED4D7551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BAD6C65-B2F2-C202-DDAB-06CBF90546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277CBF6-EEC1-9B02-51DB-D683671F31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9ED15C-0151-46CB-8B8D-090124EAC1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1147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3A9F87-5F04-E89D-6649-568A52556F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4C76665A-4AA7-56E1-CFCD-83F085A19A85}"/>
              </a:ext>
            </a:extLst>
          </p:cNvPr>
          <p:cNvSpPr/>
          <p:nvPr/>
        </p:nvSpPr>
        <p:spPr>
          <a:xfrm>
            <a:off x="1092" y="-73460"/>
            <a:ext cx="12192000" cy="103940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8283A1A7-6F40-7A49-D148-AD7EC77727CB}"/>
              </a:ext>
            </a:extLst>
          </p:cNvPr>
          <p:cNvSpPr/>
          <p:nvPr/>
        </p:nvSpPr>
        <p:spPr>
          <a:xfrm>
            <a:off x="0" y="965942"/>
            <a:ext cx="12192000" cy="159975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325E198-77E7-5049-4DE6-5F15ED1706C7}"/>
              </a:ext>
            </a:extLst>
          </p:cNvPr>
          <p:cNvSpPr/>
          <p:nvPr/>
        </p:nvSpPr>
        <p:spPr>
          <a:xfrm>
            <a:off x="1092" y="2332405"/>
            <a:ext cx="12192000" cy="452559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68467744-61CC-6263-4B0C-14BA964A3D36}"/>
              </a:ext>
            </a:extLst>
          </p:cNvPr>
          <p:cNvSpPr/>
          <p:nvPr/>
        </p:nvSpPr>
        <p:spPr>
          <a:xfrm>
            <a:off x="166874" y="98013"/>
            <a:ext cx="5584827" cy="21962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92CA7085-D8EB-035F-3042-0000C8CE7D71}"/>
              </a:ext>
            </a:extLst>
          </p:cNvPr>
          <p:cNvSpPr/>
          <p:nvPr/>
        </p:nvSpPr>
        <p:spPr>
          <a:xfrm>
            <a:off x="-60410" y="161883"/>
            <a:ext cx="1998496" cy="3693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❷</a:t>
            </a:r>
            <a:r>
              <a:rPr lang="en-US" altLang="ja-JP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現在の方法</a:t>
            </a:r>
            <a:r>
              <a:rPr lang="en-US" altLang="ja-JP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endParaRPr lang="ja-JP" altLang="en-US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3C4EB7C8-2164-89FF-AC7C-AA1316A70ED0}"/>
              </a:ext>
            </a:extLst>
          </p:cNvPr>
          <p:cNvSpPr/>
          <p:nvPr/>
        </p:nvSpPr>
        <p:spPr>
          <a:xfrm>
            <a:off x="5863784" y="1178205"/>
            <a:ext cx="6163892" cy="54843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3090CA23-831F-6989-900F-F62323BFCF30}"/>
              </a:ext>
            </a:extLst>
          </p:cNvPr>
          <p:cNvSpPr/>
          <p:nvPr/>
        </p:nvSpPr>
        <p:spPr>
          <a:xfrm>
            <a:off x="10390909" y="119884"/>
            <a:ext cx="1617543" cy="9615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sz="1400">
              <a:solidFill>
                <a:schemeClr val="tx1"/>
              </a:solidFill>
            </a:endParaRPr>
          </a:p>
          <a:p>
            <a:pPr algn="ctr"/>
            <a:endParaRPr lang="en-US" altLang="ja-JP" sz="1400">
              <a:solidFill>
                <a:schemeClr val="tx1"/>
              </a:solidFill>
            </a:endParaRPr>
          </a:p>
        </p:txBody>
      </p:sp>
      <p:sp>
        <p:nvSpPr>
          <p:cNvPr id="55" name="正方形/長方形 54">
            <a:extLst>
              <a:ext uri="{FF2B5EF4-FFF2-40B4-BE49-F238E27FC236}">
                <a16:creationId xmlns:a16="http://schemas.microsoft.com/office/drawing/2014/main" id="{63AAD61E-A420-9484-2116-2C6B7BF7C213}"/>
              </a:ext>
            </a:extLst>
          </p:cNvPr>
          <p:cNvSpPr/>
          <p:nvPr/>
        </p:nvSpPr>
        <p:spPr>
          <a:xfrm>
            <a:off x="5357490" y="1207715"/>
            <a:ext cx="6430781" cy="4363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6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❹</a:t>
            </a:r>
            <a:r>
              <a:rPr lang="en-US" altLang="ja-JP" sz="16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6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実行計画</a:t>
            </a:r>
            <a:r>
              <a:rPr lang="en-US" altLang="ja-JP" sz="16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16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endParaRPr lang="en-US" altLang="ja-JP" sz="160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D1F2D92B-9E7E-D44D-23ED-57287D737C3C}"/>
              </a:ext>
            </a:extLst>
          </p:cNvPr>
          <p:cNvSpPr/>
          <p:nvPr/>
        </p:nvSpPr>
        <p:spPr>
          <a:xfrm>
            <a:off x="183548" y="2343262"/>
            <a:ext cx="5584827" cy="431931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sz="160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4A50862B-3F75-06DC-9ED1-C2B7BAE3A312}"/>
              </a:ext>
            </a:extLst>
          </p:cNvPr>
          <p:cNvSpPr/>
          <p:nvPr/>
        </p:nvSpPr>
        <p:spPr>
          <a:xfrm>
            <a:off x="10380398" y="113834"/>
            <a:ext cx="1118395" cy="4172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6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6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メンバー</a:t>
            </a:r>
            <a:r>
              <a:rPr lang="en-US" altLang="ja-JP" sz="16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endParaRPr lang="ja-JP" altLang="en-US" sz="160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478D899B-87D2-2E09-2736-ADE55A23BD6D}"/>
              </a:ext>
            </a:extLst>
          </p:cNvPr>
          <p:cNvSpPr/>
          <p:nvPr/>
        </p:nvSpPr>
        <p:spPr>
          <a:xfrm>
            <a:off x="7160001" y="1235441"/>
            <a:ext cx="4859574" cy="4542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みんな（子ども</a:t>
            </a:r>
            <a:r>
              <a:rPr lang="en-US" altLang="ja-JP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/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保護者</a:t>
            </a:r>
            <a:r>
              <a:rPr lang="ja-JP" altLang="en-US" sz="105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等</a:t>
            </a:r>
            <a:r>
              <a:rPr lang="en-US" altLang="ja-JP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/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教員）にとって、</a:t>
            </a:r>
            <a:br>
              <a:rPr lang="en-US" altLang="ja-JP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納得のいく方法になっていますか？</a:t>
            </a:r>
            <a:endParaRPr lang="en-US" altLang="ja-JP" sz="12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AA8AC437-FE70-8998-1D5D-E85D33983D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3800561"/>
              </p:ext>
            </p:extLst>
          </p:nvPr>
        </p:nvGraphicFramePr>
        <p:xfrm>
          <a:off x="262759" y="696099"/>
          <a:ext cx="5361619" cy="14595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85617">
                  <a:extLst>
                    <a:ext uri="{9D8B030D-6E8A-4147-A177-3AD203B41FA5}">
                      <a16:colId xmlns:a16="http://schemas.microsoft.com/office/drawing/2014/main" val="4140806829"/>
                    </a:ext>
                  </a:extLst>
                </a:gridCol>
                <a:gridCol w="2676002">
                  <a:extLst>
                    <a:ext uri="{9D8B030D-6E8A-4147-A177-3AD203B41FA5}">
                      <a16:colId xmlns:a16="http://schemas.microsoft.com/office/drawing/2014/main" val="3868258381"/>
                    </a:ext>
                  </a:extLst>
                </a:gridCol>
              </a:tblGrid>
              <a:tr h="43446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18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価値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18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課題</a:t>
                      </a:r>
                      <a:endParaRPr kumimoji="1" lang="ja-JP" altLang="en-US" sz="28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2413867"/>
                  </a:ext>
                </a:extLst>
              </a:tr>
              <a:tr h="1025114">
                <a:tc>
                  <a:txBody>
                    <a:bodyPr/>
                    <a:lstStyle/>
                    <a:p>
                      <a:endParaRPr kumimoji="1" lang="ja-JP" altLang="en-US" sz="16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9872014"/>
                  </a:ext>
                </a:extLst>
              </a:tr>
            </a:tbl>
          </a:graphicData>
        </a:graphic>
      </p:graphicFrame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6B836F34-6E94-BC17-2806-5DF0F05FB9D2}"/>
              </a:ext>
            </a:extLst>
          </p:cNvPr>
          <p:cNvSpPr/>
          <p:nvPr/>
        </p:nvSpPr>
        <p:spPr>
          <a:xfrm>
            <a:off x="1684155" y="112589"/>
            <a:ext cx="4084220" cy="5345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・この方法は、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だれにとってどんな「価値」がありますか？</a:t>
            </a:r>
            <a:endParaRPr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本音で言うとしたら、この方法の「課題」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はなんですか？</a:t>
            </a:r>
            <a:endParaRPr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4BBB23B6-7904-4B3A-EEA7-727B1161F596}"/>
              </a:ext>
            </a:extLst>
          </p:cNvPr>
          <p:cNvSpPr/>
          <p:nvPr/>
        </p:nvSpPr>
        <p:spPr>
          <a:xfrm>
            <a:off x="164065" y="2631892"/>
            <a:ext cx="2385874" cy="3693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❸</a:t>
            </a:r>
            <a:r>
              <a:rPr lang="en-US" altLang="ja-JP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新しい方法の提案</a:t>
            </a:r>
            <a:r>
              <a:rPr lang="en-US" altLang="ja-JP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endParaRPr lang="ja-JP" altLang="en-US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0" name="矢印: 下 29">
            <a:extLst>
              <a:ext uri="{FF2B5EF4-FFF2-40B4-BE49-F238E27FC236}">
                <a16:creationId xmlns:a16="http://schemas.microsoft.com/office/drawing/2014/main" id="{6EE62E31-6836-DEC4-0A09-7FE83F58F8D5}"/>
              </a:ext>
            </a:extLst>
          </p:cNvPr>
          <p:cNvSpPr/>
          <p:nvPr/>
        </p:nvSpPr>
        <p:spPr>
          <a:xfrm>
            <a:off x="183548" y="2268373"/>
            <a:ext cx="1328057" cy="295743"/>
          </a:xfrm>
          <a:prstGeom prst="down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400" b="1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D309B55-8DCC-83A9-4CF2-0D8597CAF65F}"/>
              </a:ext>
            </a:extLst>
          </p:cNvPr>
          <p:cNvGrpSpPr/>
          <p:nvPr/>
        </p:nvGrpSpPr>
        <p:grpSpPr>
          <a:xfrm>
            <a:off x="800178" y="2498276"/>
            <a:ext cx="4587049" cy="3942542"/>
            <a:chOff x="770440" y="3062555"/>
            <a:chExt cx="4419599" cy="3378263"/>
          </a:xfrm>
        </p:grpSpPr>
        <p:sp>
          <p:nvSpPr>
            <p:cNvPr id="31" name="矢印: 右 30">
              <a:extLst>
                <a:ext uri="{FF2B5EF4-FFF2-40B4-BE49-F238E27FC236}">
                  <a16:creationId xmlns:a16="http://schemas.microsoft.com/office/drawing/2014/main" id="{D3D3886E-4E68-6982-0A1D-9C7F3C3CFE88}"/>
                </a:ext>
              </a:extLst>
            </p:cNvPr>
            <p:cNvSpPr/>
            <p:nvPr/>
          </p:nvSpPr>
          <p:spPr>
            <a:xfrm>
              <a:off x="770440" y="4734197"/>
              <a:ext cx="4419599" cy="255400"/>
            </a:xfrm>
            <a:prstGeom prst="rightArrow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4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34" name="矢印: 右 33">
              <a:extLst>
                <a:ext uri="{FF2B5EF4-FFF2-40B4-BE49-F238E27FC236}">
                  <a16:creationId xmlns:a16="http://schemas.microsoft.com/office/drawing/2014/main" id="{6561B8AD-0F0B-D9C8-5E0A-302B846BFD07}"/>
                </a:ext>
              </a:extLst>
            </p:cNvPr>
            <p:cNvSpPr/>
            <p:nvPr/>
          </p:nvSpPr>
          <p:spPr>
            <a:xfrm rot="16200000">
              <a:off x="1306751" y="4603836"/>
              <a:ext cx="3378263" cy="295702"/>
            </a:xfrm>
            <a:prstGeom prst="rightArrow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4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67265780-6D4F-02AF-7247-0B2BEB25A469}"/>
              </a:ext>
            </a:extLst>
          </p:cNvPr>
          <p:cNvSpPr txBox="1"/>
          <p:nvPr/>
        </p:nvSpPr>
        <p:spPr>
          <a:xfrm>
            <a:off x="2342846" y="6423707"/>
            <a:ext cx="13270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200"/>
              <a:t>効果（低）</a:t>
            </a: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E7574C95-72A4-F1A8-B98C-E1502F6BC18B}"/>
              </a:ext>
            </a:extLst>
          </p:cNvPr>
          <p:cNvSpPr txBox="1"/>
          <p:nvPr/>
        </p:nvSpPr>
        <p:spPr>
          <a:xfrm>
            <a:off x="17231" y="4612506"/>
            <a:ext cx="9321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200"/>
              <a:t>難易度</a:t>
            </a:r>
            <a:endParaRPr lang="en-US" altLang="ja-JP" sz="1200"/>
          </a:p>
          <a:p>
            <a:pPr algn="ctr"/>
            <a:r>
              <a:rPr lang="ja-JP" altLang="en-US" sz="1200"/>
              <a:t>（難）</a:t>
            </a: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C3E2C7F8-E2F1-C80F-C1EC-2785BD487A8A}"/>
              </a:ext>
            </a:extLst>
          </p:cNvPr>
          <p:cNvSpPr txBox="1"/>
          <p:nvPr/>
        </p:nvSpPr>
        <p:spPr>
          <a:xfrm>
            <a:off x="1782846" y="2446259"/>
            <a:ext cx="13270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200"/>
              <a:t>効果（大）</a:t>
            </a: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B8111333-5DCC-1A07-ECFB-0EF3AF627CD0}"/>
              </a:ext>
            </a:extLst>
          </p:cNvPr>
          <p:cNvSpPr txBox="1"/>
          <p:nvPr/>
        </p:nvSpPr>
        <p:spPr>
          <a:xfrm>
            <a:off x="4990734" y="4642344"/>
            <a:ext cx="8994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/>
              <a:t>難易度</a:t>
            </a:r>
            <a:endParaRPr kumimoji="1" lang="en-US" altLang="ja-JP" sz="1200"/>
          </a:p>
          <a:p>
            <a:pPr algn="ctr"/>
            <a:r>
              <a:rPr kumimoji="1" lang="ja-JP" altLang="en-US" sz="1200"/>
              <a:t>（易）</a:t>
            </a:r>
          </a:p>
        </p:txBody>
      </p:sp>
      <p:sp>
        <p:nvSpPr>
          <p:cNvPr id="39" name="矢印: 下 38">
            <a:extLst>
              <a:ext uri="{FF2B5EF4-FFF2-40B4-BE49-F238E27FC236}">
                <a16:creationId xmlns:a16="http://schemas.microsoft.com/office/drawing/2014/main" id="{894E1B2C-2D49-10E1-8D22-EDBAF2A67D41}"/>
              </a:ext>
            </a:extLst>
          </p:cNvPr>
          <p:cNvSpPr/>
          <p:nvPr/>
        </p:nvSpPr>
        <p:spPr>
          <a:xfrm rot="16200000">
            <a:off x="5254316" y="2751708"/>
            <a:ext cx="1328057" cy="295743"/>
          </a:xfrm>
          <a:prstGeom prst="down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400" b="1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8A9EAB04-E536-F214-58F3-FF660602B2B0}"/>
              </a:ext>
            </a:extLst>
          </p:cNvPr>
          <p:cNvSpPr/>
          <p:nvPr/>
        </p:nvSpPr>
        <p:spPr>
          <a:xfrm>
            <a:off x="5863784" y="116093"/>
            <a:ext cx="4445896" cy="95407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id="{BC0371FE-A7B6-7559-DFF3-A0D55C7B5E38}"/>
              </a:ext>
            </a:extLst>
          </p:cNvPr>
          <p:cNvSpPr/>
          <p:nvPr/>
        </p:nvSpPr>
        <p:spPr>
          <a:xfrm>
            <a:off x="5357489" y="94068"/>
            <a:ext cx="6430781" cy="4363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6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❶</a:t>
            </a:r>
            <a:r>
              <a:rPr lang="en-US" altLang="ja-JP" sz="16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6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プロジェクト名</a:t>
            </a:r>
            <a:r>
              <a:rPr lang="en-US" altLang="ja-JP" sz="16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16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endParaRPr lang="en-US" altLang="ja-JP" sz="160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C1A61649-632F-9113-E422-DAF7116068EF}"/>
              </a:ext>
            </a:extLst>
          </p:cNvPr>
          <p:cNvSpPr/>
          <p:nvPr/>
        </p:nvSpPr>
        <p:spPr>
          <a:xfrm>
            <a:off x="6066216" y="1811520"/>
            <a:ext cx="2050368" cy="10730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4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❸の取組のなかで</a:t>
            </a:r>
            <a:br>
              <a:rPr lang="en-US" altLang="ja-JP" sz="14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14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私たちのチームの</a:t>
            </a:r>
            <a:br>
              <a:rPr lang="en-US" altLang="ja-JP" sz="14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14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特に「推し」アイデアは</a:t>
            </a:r>
            <a:endParaRPr lang="en-US" altLang="ja-JP" sz="140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8410B7A-9FEE-EA1E-52AB-DBDC3C7A4D16}"/>
              </a:ext>
            </a:extLst>
          </p:cNvPr>
          <p:cNvSpPr/>
          <p:nvPr/>
        </p:nvSpPr>
        <p:spPr>
          <a:xfrm>
            <a:off x="7775501" y="1811521"/>
            <a:ext cx="4153739" cy="107300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altLang="ja-JP" sz="1400" u="sng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ja-JP" sz="1400" u="sng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3" name="表 12">
            <a:extLst>
              <a:ext uri="{FF2B5EF4-FFF2-40B4-BE49-F238E27FC236}">
                <a16:creationId xmlns:a16="http://schemas.microsoft.com/office/drawing/2014/main" id="{E0840879-2FFF-7FDD-D71D-8774E22C74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5278039"/>
              </p:ext>
            </p:extLst>
          </p:nvPr>
        </p:nvGraphicFramePr>
        <p:xfrm>
          <a:off x="6073043" y="3123689"/>
          <a:ext cx="5856197" cy="33490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7770">
                  <a:extLst>
                    <a:ext uri="{9D8B030D-6E8A-4147-A177-3AD203B41FA5}">
                      <a16:colId xmlns:a16="http://schemas.microsoft.com/office/drawing/2014/main" val="4140806829"/>
                    </a:ext>
                  </a:extLst>
                </a:gridCol>
                <a:gridCol w="3544585">
                  <a:extLst>
                    <a:ext uri="{9D8B030D-6E8A-4147-A177-3AD203B41FA5}">
                      <a16:colId xmlns:a16="http://schemas.microsoft.com/office/drawing/2014/main" val="3868258381"/>
                    </a:ext>
                  </a:extLst>
                </a:gridCol>
                <a:gridCol w="1233842">
                  <a:extLst>
                    <a:ext uri="{9D8B030D-6E8A-4147-A177-3AD203B41FA5}">
                      <a16:colId xmlns:a16="http://schemas.microsoft.com/office/drawing/2014/main" val="2263410144"/>
                    </a:ext>
                  </a:extLst>
                </a:gridCol>
              </a:tblGrid>
              <a:tr h="423956">
                <a:tc gridSpan="3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アイデア実現に向けた計画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kumimoji="1" lang="ja-JP" altLang="en-US" sz="28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kumimoji="1" lang="ja-JP" altLang="en-US" sz="28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9381970"/>
                  </a:ext>
                </a:extLst>
              </a:tr>
              <a:tr h="479912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18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期日</a:t>
                      </a:r>
                      <a:br>
                        <a:rPr kumimoji="1" lang="en-US" altLang="ja-JP" sz="18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1" lang="ja-JP" altLang="en-US" sz="12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（目安）</a:t>
                      </a:r>
                      <a:endParaRPr kumimoji="1" lang="ja-JP" altLang="en-US" sz="18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20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取組</a:t>
                      </a:r>
                      <a:endParaRPr kumimoji="1" lang="ja-JP" altLang="en-US" sz="28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18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担当</a:t>
                      </a:r>
                      <a:br>
                        <a:rPr kumimoji="1" lang="en-US" altLang="ja-JP" sz="18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1" lang="ja-JP" altLang="en-US" sz="11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（人・分掌等）</a:t>
                      </a:r>
                      <a:endParaRPr kumimoji="1" lang="ja-JP" altLang="en-US" sz="28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2413867"/>
                  </a:ext>
                </a:extLst>
              </a:tr>
              <a:tr h="792147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すぐに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8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9872014"/>
                  </a:ext>
                </a:extLst>
              </a:tr>
              <a:tr h="792147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来学期</a:t>
                      </a: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</a:rPr>
                        <a:t>まで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8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8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6544312"/>
                  </a:ext>
                </a:extLst>
              </a:tr>
              <a:tr h="792147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来年度</a:t>
                      </a: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</a:rPr>
                        <a:t>まで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8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52590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55243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6C65F7-4802-AA0D-2A14-40CE705603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60E76EA1-012B-DE70-581E-33239E70E078}"/>
              </a:ext>
            </a:extLst>
          </p:cNvPr>
          <p:cNvSpPr/>
          <p:nvPr/>
        </p:nvSpPr>
        <p:spPr>
          <a:xfrm>
            <a:off x="1092" y="-73460"/>
            <a:ext cx="12192000" cy="103940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9C06D44-1C05-C835-5141-47243982B999}"/>
              </a:ext>
            </a:extLst>
          </p:cNvPr>
          <p:cNvSpPr/>
          <p:nvPr/>
        </p:nvSpPr>
        <p:spPr>
          <a:xfrm>
            <a:off x="-1562" y="965942"/>
            <a:ext cx="12192000" cy="159975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2E05BA3-70CD-1746-A4A9-B70DE962BFDF}"/>
              </a:ext>
            </a:extLst>
          </p:cNvPr>
          <p:cNvSpPr/>
          <p:nvPr/>
        </p:nvSpPr>
        <p:spPr>
          <a:xfrm>
            <a:off x="1092" y="2332405"/>
            <a:ext cx="12192000" cy="452559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A9A1E685-E6EE-C288-85DE-FD244831AC4A}"/>
              </a:ext>
            </a:extLst>
          </p:cNvPr>
          <p:cNvSpPr/>
          <p:nvPr/>
        </p:nvSpPr>
        <p:spPr>
          <a:xfrm>
            <a:off x="166874" y="98013"/>
            <a:ext cx="5584827" cy="21962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FA4046B2-3006-18C1-C914-FB2628A8EC1D}"/>
              </a:ext>
            </a:extLst>
          </p:cNvPr>
          <p:cNvSpPr/>
          <p:nvPr/>
        </p:nvSpPr>
        <p:spPr>
          <a:xfrm>
            <a:off x="-60410" y="161883"/>
            <a:ext cx="1998496" cy="3693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❷</a:t>
            </a:r>
            <a:r>
              <a:rPr lang="en-US" altLang="ja-JP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現在の方法</a:t>
            </a:r>
            <a:r>
              <a:rPr lang="en-US" altLang="ja-JP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endParaRPr lang="ja-JP" altLang="en-US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E6DAA6B7-A881-DED0-39B2-1746BF18823F}"/>
              </a:ext>
            </a:extLst>
          </p:cNvPr>
          <p:cNvSpPr/>
          <p:nvPr/>
        </p:nvSpPr>
        <p:spPr>
          <a:xfrm>
            <a:off x="5863784" y="1178205"/>
            <a:ext cx="6163892" cy="54843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30D552BE-A9A5-B023-A92C-80B7B059B633}"/>
              </a:ext>
            </a:extLst>
          </p:cNvPr>
          <p:cNvSpPr/>
          <p:nvPr/>
        </p:nvSpPr>
        <p:spPr>
          <a:xfrm>
            <a:off x="10390909" y="119884"/>
            <a:ext cx="1617543" cy="9615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sz="1400">
              <a:solidFill>
                <a:schemeClr val="tx1"/>
              </a:solidFill>
            </a:endParaRPr>
          </a:p>
          <a:p>
            <a:pPr algn="ctr"/>
            <a:endParaRPr lang="en-US" altLang="ja-JP" sz="1400">
              <a:solidFill>
                <a:schemeClr val="tx1"/>
              </a:solidFill>
            </a:endParaRPr>
          </a:p>
        </p:txBody>
      </p:sp>
      <p:sp>
        <p:nvSpPr>
          <p:cNvPr id="55" name="正方形/長方形 54">
            <a:extLst>
              <a:ext uri="{FF2B5EF4-FFF2-40B4-BE49-F238E27FC236}">
                <a16:creationId xmlns:a16="http://schemas.microsoft.com/office/drawing/2014/main" id="{EA772725-3F32-C53F-1EAC-1212541B8F8A}"/>
              </a:ext>
            </a:extLst>
          </p:cNvPr>
          <p:cNvSpPr/>
          <p:nvPr/>
        </p:nvSpPr>
        <p:spPr>
          <a:xfrm>
            <a:off x="5357490" y="1207715"/>
            <a:ext cx="6430781" cy="4363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6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❹</a:t>
            </a:r>
            <a:r>
              <a:rPr lang="en-US" altLang="ja-JP" sz="16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6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実行計画</a:t>
            </a:r>
            <a:r>
              <a:rPr lang="en-US" altLang="ja-JP" sz="16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16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endParaRPr lang="en-US" altLang="ja-JP" sz="160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358D98CE-4FA4-DADE-D730-D9677B27F3E8}"/>
              </a:ext>
            </a:extLst>
          </p:cNvPr>
          <p:cNvSpPr/>
          <p:nvPr/>
        </p:nvSpPr>
        <p:spPr>
          <a:xfrm>
            <a:off x="183548" y="2343262"/>
            <a:ext cx="5584827" cy="431931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sz="160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23868FFF-9DC5-A825-2614-9DCC2DA4C545}"/>
              </a:ext>
            </a:extLst>
          </p:cNvPr>
          <p:cNvSpPr/>
          <p:nvPr/>
        </p:nvSpPr>
        <p:spPr>
          <a:xfrm>
            <a:off x="10380398" y="113834"/>
            <a:ext cx="1118395" cy="4172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6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6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メンバー</a:t>
            </a:r>
            <a:r>
              <a:rPr lang="en-US" altLang="ja-JP" sz="16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endParaRPr lang="ja-JP" altLang="en-US" sz="160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E4102EAE-7E4E-2A0E-0312-ADC4858A5F78}"/>
              </a:ext>
            </a:extLst>
          </p:cNvPr>
          <p:cNvSpPr/>
          <p:nvPr/>
        </p:nvSpPr>
        <p:spPr>
          <a:xfrm>
            <a:off x="7160001" y="1235441"/>
            <a:ext cx="4859574" cy="4542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・</a:t>
            </a:r>
            <a:r>
              <a:rPr lang="ja-JP" altLang="en-US" sz="12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みんな（子ども</a:t>
            </a:r>
            <a:r>
              <a:rPr lang="en-US" altLang="ja-JP" sz="12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/</a:t>
            </a:r>
            <a:r>
              <a:rPr lang="ja-JP" altLang="en-US" sz="12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保護者</a:t>
            </a:r>
            <a:r>
              <a:rPr lang="ja-JP" altLang="en-US" sz="10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等</a:t>
            </a:r>
            <a:r>
              <a:rPr lang="en-US" altLang="ja-JP" sz="12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/</a:t>
            </a:r>
            <a:r>
              <a:rPr lang="ja-JP" altLang="en-US" sz="12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教員）にとって、</a:t>
            </a:r>
            <a:br>
              <a:rPr lang="en-US" altLang="ja-JP" sz="12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12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納得のいく方法になっていますか？</a:t>
            </a:r>
            <a:endParaRPr lang="en-US" altLang="ja-JP" sz="12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FFA82B1A-3F82-B702-67F9-BD72A044EEBA}"/>
              </a:ext>
            </a:extLst>
          </p:cNvPr>
          <p:cNvGraphicFramePr>
            <a:graphicFrameLocks noGrp="1"/>
          </p:cNvGraphicFramePr>
          <p:nvPr/>
        </p:nvGraphicFramePr>
        <p:xfrm>
          <a:off x="262759" y="696099"/>
          <a:ext cx="5361619" cy="14595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85617">
                  <a:extLst>
                    <a:ext uri="{9D8B030D-6E8A-4147-A177-3AD203B41FA5}">
                      <a16:colId xmlns:a16="http://schemas.microsoft.com/office/drawing/2014/main" val="4140806829"/>
                    </a:ext>
                  </a:extLst>
                </a:gridCol>
                <a:gridCol w="2676002">
                  <a:extLst>
                    <a:ext uri="{9D8B030D-6E8A-4147-A177-3AD203B41FA5}">
                      <a16:colId xmlns:a16="http://schemas.microsoft.com/office/drawing/2014/main" val="3868258381"/>
                    </a:ext>
                  </a:extLst>
                </a:gridCol>
              </a:tblGrid>
              <a:tr h="43446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18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価値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18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課題</a:t>
                      </a:r>
                      <a:endParaRPr kumimoji="1" lang="ja-JP" altLang="en-US" sz="28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2413867"/>
                  </a:ext>
                </a:extLst>
              </a:tr>
              <a:tr h="1025114">
                <a:tc>
                  <a:txBody>
                    <a:bodyPr/>
                    <a:lstStyle/>
                    <a:p>
                      <a:endParaRPr kumimoji="1" lang="ja-JP" altLang="en-US" sz="16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9872014"/>
                  </a:ext>
                </a:extLst>
              </a:tr>
            </a:tbl>
          </a:graphicData>
        </a:graphic>
      </p:graphicFrame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C75B0954-2BB3-3E08-B2A5-29F696707F78}"/>
              </a:ext>
            </a:extLst>
          </p:cNvPr>
          <p:cNvSpPr/>
          <p:nvPr/>
        </p:nvSpPr>
        <p:spPr>
          <a:xfrm>
            <a:off x="1684155" y="112589"/>
            <a:ext cx="4084220" cy="5345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・この方法は、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だれにとってどんな「価値」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がありますか？</a:t>
            </a:r>
            <a:endParaRPr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本音で言うとしたら、この方法の「課題」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はなんですか？</a:t>
            </a:r>
            <a:endParaRPr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03765E43-823C-3EB5-EA8E-27E1B52A64A0}"/>
              </a:ext>
            </a:extLst>
          </p:cNvPr>
          <p:cNvSpPr/>
          <p:nvPr/>
        </p:nvSpPr>
        <p:spPr>
          <a:xfrm>
            <a:off x="164065" y="2631892"/>
            <a:ext cx="2385874" cy="3693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❸</a:t>
            </a:r>
            <a:r>
              <a:rPr lang="en-US" altLang="ja-JP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新しい方法の提案</a:t>
            </a:r>
            <a:r>
              <a:rPr lang="en-US" altLang="ja-JP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endParaRPr lang="ja-JP" altLang="en-US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0" name="矢印: 下 29">
            <a:extLst>
              <a:ext uri="{FF2B5EF4-FFF2-40B4-BE49-F238E27FC236}">
                <a16:creationId xmlns:a16="http://schemas.microsoft.com/office/drawing/2014/main" id="{F85F2C53-03E9-211F-115B-13CEEE43D356}"/>
              </a:ext>
            </a:extLst>
          </p:cNvPr>
          <p:cNvSpPr/>
          <p:nvPr/>
        </p:nvSpPr>
        <p:spPr>
          <a:xfrm>
            <a:off x="183548" y="2268373"/>
            <a:ext cx="1328057" cy="295743"/>
          </a:xfrm>
          <a:prstGeom prst="down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400" b="1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2F60FF1-CD43-098B-440B-8BF3372C7977}"/>
              </a:ext>
            </a:extLst>
          </p:cNvPr>
          <p:cNvGrpSpPr/>
          <p:nvPr/>
        </p:nvGrpSpPr>
        <p:grpSpPr>
          <a:xfrm>
            <a:off x="800178" y="2498276"/>
            <a:ext cx="4587049" cy="3942542"/>
            <a:chOff x="770440" y="3062555"/>
            <a:chExt cx="4419599" cy="3378263"/>
          </a:xfrm>
        </p:grpSpPr>
        <p:sp>
          <p:nvSpPr>
            <p:cNvPr id="31" name="矢印: 右 30">
              <a:extLst>
                <a:ext uri="{FF2B5EF4-FFF2-40B4-BE49-F238E27FC236}">
                  <a16:creationId xmlns:a16="http://schemas.microsoft.com/office/drawing/2014/main" id="{7030C1B6-1165-E4BF-5CA8-F81C784900DB}"/>
                </a:ext>
              </a:extLst>
            </p:cNvPr>
            <p:cNvSpPr/>
            <p:nvPr/>
          </p:nvSpPr>
          <p:spPr>
            <a:xfrm>
              <a:off x="770440" y="4734197"/>
              <a:ext cx="4419599" cy="255400"/>
            </a:xfrm>
            <a:prstGeom prst="rightArrow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4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34" name="矢印: 右 33">
              <a:extLst>
                <a:ext uri="{FF2B5EF4-FFF2-40B4-BE49-F238E27FC236}">
                  <a16:creationId xmlns:a16="http://schemas.microsoft.com/office/drawing/2014/main" id="{803C0CB1-4FC2-A9C3-FC2D-FC113BE201A3}"/>
                </a:ext>
              </a:extLst>
            </p:cNvPr>
            <p:cNvSpPr/>
            <p:nvPr/>
          </p:nvSpPr>
          <p:spPr>
            <a:xfrm rot="16200000">
              <a:off x="1306751" y="4603836"/>
              <a:ext cx="3378263" cy="295702"/>
            </a:xfrm>
            <a:prstGeom prst="rightArrow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4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A896F234-4FD2-0608-6D70-77723A4CA41A}"/>
              </a:ext>
            </a:extLst>
          </p:cNvPr>
          <p:cNvSpPr txBox="1"/>
          <p:nvPr/>
        </p:nvSpPr>
        <p:spPr>
          <a:xfrm>
            <a:off x="2342846" y="6423707"/>
            <a:ext cx="13270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200"/>
              <a:t>効果（低）</a:t>
            </a: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7704C942-E52D-FAC6-63A3-6A5EAC469425}"/>
              </a:ext>
            </a:extLst>
          </p:cNvPr>
          <p:cNvSpPr txBox="1"/>
          <p:nvPr/>
        </p:nvSpPr>
        <p:spPr>
          <a:xfrm>
            <a:off x="17231" y="4612506"/>
            <a:ext cx="9321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200"/>
              <a:t>難易度</a:t>
            </a:r>
            <a:endParaRPr lang="en-US" altLang="ja-JP" sz="1200"/>
          </a:p>
          <a:p>
            <a:pPr algn="ctr"/>
            <a:r>
              <a:rPr lang="ja-JP" altLang="en-US" sz="1200"/>
              <a:t>（難）</a:t>
            </a: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15D81B2B-DC01-E47F-3382-C007987325C3}"/>
              </a:ext>
            </a:extLst>
          </p:cNvPr>
          <p:cNvSpPr txBox="1"/>
          <p:nvPr/>
        </p:nvSpPr>
        <p:spPr>
          <a:xfrm>
            <a:off x="1782846" y="2446259"/>
            <a:ext cx="13270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200"/>
              <a:t>効果（大）</a:t>
            </a: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B2D45DA6-12C4-2C69-10B3-FB2A9DF354FF}"/>
              </a:ext>
            </a:extLst>
          </p:cNvPr>
          <p:cNvSpPr txBox="1"/>
          <p:nvPr/>
        </p:nvSpPr>
        <p:spPr>
          <a:xfrm>
            <a:off x="4990734" y="4642344"/>
            <a:ext cx="8994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/>
              <a:t>難易度</a:t>
            </a:r>
            <a:endParaRPr kumimoji="1" lang="en-US" altLang="ja-JP" sz="1200"/>
          </a:p>
          <a:p>
            <a:pPr algn="ctr"/>
            <a:r>
              <a:rPr kumimoji="1" lang="ja-JP" altLang="en-US" sz="1200"/>
              <a:t>（易）</a:t>
            </a:r>
          </a:p>
        </p:txBody>
      </p:sp>
      <p:sp>
        <p:nvSpPr>
          <p:cNvPr id="39" name="矢印: 下 38">
            <a:extLst>
              <a:ext uri="{FF2B5EF4-FFF2-40B4-BE49-F238E27FC236}">
                <a16:creationId xmlns:a16="http://schemas.microsoft.com/office/drawing/2014/main" id="{4386A8AF-DF94-3835-E06D-C1827B7A73B6}"/>
              </a:ext>
            </a:extLst>
          </p:cNvPr>
          <p:cNvSpPr/>
          <p:nvPr/>
        </p:nvSpPr>
        <p:spPr>
          <a:xfrm rot="16200000">
            <a:off x="5254316" y="2751708"/>
            <a:ext cx="1328057" cy="295743"/>
          </a:xfrm>
          <a:prstGeom prst="down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400" b="1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53AA7B40-0190-A710-2B98-79A432FFC47A}"/>
              </a:ext>
            </a:extLst>
          </p:cNvPr>
          <p:cNvSpPr/>
          <p:nvPr/>
        </p:nvSpPr>
        <p:spPr>
          <a:xfrm>
            <a:off x="5863784" y="116093"/>
            <a:ext cx="4445896" cy="95407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id="{545474B4-CFC5-86F9-1B81-836F019650CD}"/>
              </a:ext>
            </a:extLst>
          </p:cNvPr>
          <p:cNvSpPr/>
          <p:nvPr/>
        </p:nvSpPr>
        <p:spPr>
          <a:xfrm>
            <a:off x="5357489" y="94068"/>
            <a:ext cx="6430781" cy="4363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6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❶</a:t>
            </a:r>
            <a:r>
              <a:rPr lang="en-US" altLang="ja-JP" sz="16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6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プロジェクト名</a:t>
            </a:r>
            <a:r>
              <a:rPr lang="en-US" altLang="ja-JP" sz="16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16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endParaRPr lang="en-US" altLang="ja-JP" sz="160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2EA9376-A566-2137-97D0-C3D557EECB02}"/>
              </a:ext>
            </a:extLst>
          </p:cNvPr>
          <p:cNvSpPr/>
          <p:nvPr/>
        </p:nvSpPr>
        <p:spPr>
          <a:xfrm>
            <a:off x="6066216" y="1811520"/>
            <a:ext cx="2050368" cy="10730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4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❸の取組のなかで</a:t>
            </a:r>
            <a:br>
              <a:rPr lang="en-US" altLang="ja-JP" sz="14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14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私たちのチームの</a:t>
            </a:r>
            <a:br>
              <a:rPr lang="en-US" altLang="ja-JP" sz="14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14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特に「推し」アイデアは</a:t>
            </a:r>
            <a:endParaRPr lang="en-US" altLang="ja-JP" sz="140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8F68CE52-6B6B-931C-65B1-BD6A7D7355F7}"/>
              </a:ext>
            </a:extLst>
          </p:cNvPr>
          <p:cNvSpPr/>
          <p:nvPr/>
        </p:nvSpPr>
        <p:spPr>
          <a:xfrm>
            <a:off x="7775501" y="1811521"/>
            <a:ext cx="4153739" cy="107300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altLang="ja-JP" sz="1400" u="sng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ja-JP" sz="1400" u="sng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3" name="表 12">
            <a:extLst>
              <a:ext uri="{FF2B5EF4-FFF2-40B4-BE49-F238E27FC236}">
                <a16:creationId xmlns:a16="http://schemas.microsoft.com/office/drawing/2014/main" id="{1E16C412-3C00-3421-1212-95A51200504B}"/>
              </a:ext>
            </a:extLst>
          </p:cNvPr>
          <p:cNvGraphicFramePr>
            <a:graphicFrameLocks noGrp="1"/>
          </p:cNvGraphicFramePr>
          <p:nvPr/>
        </p:nvGraphicFramePr>
        <p:xfrm>
          <a:off x="6073043" y="3123689"/>
          <a:ext cx="5856197" cy="33490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7770">
                  <a:extLst>
                    <a:ext uri="{9D8B030D-6E8A-4147-A177-3AD203B41FA5}">
                      <a16:colId xmlns:a16="http://schemas.microsoft.com/office/drawing/2014/main" val="4140806829"/>
                    </a:ext>
                  </a:extLst>
                </a:gridCol>
                <a:gridCol w="3544585">
                  <a:extLst>
                    <a:ext uri="{9D8B030D-6E8A-4147-A177-3AD203B41FA5}">
                      <a16:colId xmlns:a16="http://schemas.microsoft.com/office/drawing/2014/main" val="3868258381"/>
                    </a:ext>
                  </a:extLst>
                </a:gridCol>
                <a:gridCol w="1233842">
                  <a:extLst>
                    <a:ext uri="{9D8B030D-6E8A-4147-A177-3AD203B41FA5}">
                      <a16:colId xmlns:a16="http://schemas.microsoft.com/office/drawing/2014/main" val="2263410144"/>
                    </a:ext>
                  </a:extLst>
                </a:gridCol>
              </a:tblGrid>
              <a:tr h="423956">
                <a:tc gridSpan="3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アイデア実現に向けた計画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kumimoji="1" lang="ja-JP" altLang="en-US" sz="28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kumimoji="1" lang="ja-JP" altLang="en-US" sz="28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9381970"/>
                  </a:ext>
                </a:extLst>
              </a:tr>
              <a:tr h="479912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18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期日</a:t>
                      </a:r>
                      <a:br>
                        <a:rPr kumimoji="1" lang="en-US" altLang="ja-JP" sz="18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1" lang="ja-JP" altLang="en-US" sz="12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（目安）</a:t>
                      </a:r>
                      <a:endParaRPr kumimoji="1" lang="ja-JP" altLang="en-US" sz="18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20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取組</a:t>
                      </a:r>
                      <a:endParaRPr kumimoji="1" lang="ja-JP" altLang="en-US" sz="28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18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担当</a:t>
                      </a:r>
                      <a:br>
                        <a:rPr kumimoji="1" lang="en-US" altLang="ja-JP" sz="18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1" lang="ja-JP" altLang="en-US" sz="11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（人・分掌等）</a:t>
                      </a:r>
                      <a:endParaRPr kumimoji="1" lang="ja-JP" altLang="en-US" sz="28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2413867"/>
                  </a:ext>
                </a:extLst>
              </a:tr>
              <a:tr h="792147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すぐに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8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9872014"/>
                  </a:ext>
                </a:extLst>
              </a:tr>
              <a:tr h="792147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来学期</a:t>
                      </a: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</a:rPr>
                        <a:t>まで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8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6544312"/>
                  </a:ext>
                </a:extLst>
              </a:tr>
              <a:tr h="792147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来年度</a:t>
                      </a: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</a:rPr>
                        <a:t>まで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5259084"/>
                  </a:ext>
                </a:extLst>
              </a:tr>
            </a:tbl>
          </a:graphicData>
        </a:graphic>
      </p:graphicFrame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449C21E1-B05A-0363-9EF5-DB12507B8F79}"/>
              </a:ext>
            </a:extLst>
          </p:cNvPr>
          <p:cNvSpPr/>
          <p:nvPr/>
        </p:nvSpPr>
        <p:spPr>
          <a:xfrm>
            <a:off x="5875738" y="527988"/>
            <a:ext cx="4504660" cy="5031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ja-JP" altLang="en-US" sz="2800">
                <a:solidFill>
                  <a:schemeClr val="tx1"/>
                </a:solidFill>
                <a:latin typeface="Meiryo UI"/>
                <a:ea typeface="Meiryo UI"/>
              </a:rPr>
              <a:t>全校朝会見直しプロジェクト　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8F954118-1922-DAED-4C92-024786B5F675}"/>
              </a:ext>
            </a:extLst>
          </p:cNvPr>
          <p:cNvSpPr/>
          <p:nvPr/>
        </p:nvSpPr>
        <p:spPr>
          <a:xfrm>
            <a:off x="10411929" y="539535"/>
            <a:ext cx="1498364" cy="4392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0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大野　中野</a:t>
            </a:r>
            <a:endParaRPr lang="en-US" altLang="ja-JP" sz="200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0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小野　超野</a:t>
            </a:r>
          </a:p>
        </p:txBody>
      </p:sp>
      <p:sp>
        <p:nvSpPr>
          <p:cNvPr id="16" name="Google Shape;1768;p102">
            <a:extLst>
              <a:ext uri="{FF2B5EF4-FFF2-40B4-BE49-F238E27FC236}">
                <a16:creationId xmlns:a16="http://schemas.microsoft.com/office/drawing/2014/main" id="{05A168B7-4277-830B-4D47-77749BCB6454}"/>
              </a:ext>
            </a:extLst>
          </p:cNvPr>
          <p:cNvSpPr/>
          <p:nvPr/>
        </p:nvSpPr>
        <p:spPr>
          <a:xfrm>
            <a:off x="3290442" y="4751071"/>
            <a:ext cx="1883095" cy="657741"/>
          </a:xfrm>
          <a:prstGeom prst="foldedCorner">
            <a:avLst>
              <a:gd name="adj" fmla="val 16667"/>
            </a:avLst>
          </a:prstGeom>
          <a:solidFill>
            <a:schemeClr val="accent2">
              <a:lumMod val="40000"/>
              <a:lumOff val="60000"/>
            </a:schemeClr>
          </a:solidFill>
          <a:ln w="12700" cap="flat" cmpd="sng">
            <a:solidFill>
              <a:srgbClr val="7F7F7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ja-JP" altLang="en-US" sz="1200">
                <a:solidFill>
                  <a:schemeClr val="dk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  <a:cs typeface="Arial"/>
                <a:sym typeface="Arial"/>
              </a:rPr>
              <a:t>集中できる座り方の発見</a:t>
            </a:r>
            <a:endParaRPr sz="1200">
              <a:solidFill>
                <a:schemeClr val="dk1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  <a:cs typeface="Arial"/>
            </a:endParaRPr>
          </a:p>
        </p:txBody>
      </p:sp>
      <p:sp>
        <p:nvSpPr>
          <p:cNvPr id="18" name="Google Shape;1769;p102">
            <a:extLst>
              <a:ext uri="{FF2B5EF4-FFF2-40B4-BE49-F238E27FC236}">
                <a16:creationId xmlns:a16="http://schemas.microsoft.com/office/drawing/2014/main" id="{FF0A7C66-EC92-EBCB-F069-0B519CD34519}"/>
              </a:ext>
            </a:extLst>
          </p:cNvPr>
          <p:cNvSpPr/>
          <p:nvPr/>
        </p:nvSpPr>
        <p:spPr>
          <a:xfrm>
            <a:off x="3297257" y="3735500"/>
            <a:ext cx="1803781" cy="690711"/>
          </a:xfrm>
          <a:prstGeom prst="foldedCorner">
            <a:avLst>
              <a:gd name="adj" fmla="val 16667"/>
            </a:avLst>
          </a:prstGeom>
          <a:solidFill>
            <a:schemeClr val="accent2">
              <a:lumMod val="40000"/>
              <a:lumOff val="60000"/>
            </a:schemeClr>
          </a:solidFill>
          <a:ln w="12700" cap="flat" cmpd="sng">
            <a:solidFill>
              <a:srgbClr val="7F7F7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200">
                <a:solidFill>
                  <a:schemeClr val="dk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  <a:cs typeface="Arial"/>
                <a:sym typeface="Arial"/>
              </a:rPr>
              <a:t>座り方を</a:t>
            </a:r>
            <a:r>
              <a:rPr lang="ja-JP" sz="1200">
                <a:solidFill>
                  <a:schemeClr val="dk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  <a:cs typeface="Arial"/>
                <a:sym typeface="Arial"/>
              </a:rPr>
              <a:t>いくつか提示</a:t>
            </a:r>
            <a:r>
              <a:rPr lang="ja-JP" altLang="en-US" sz="1200">
                <a:solidFill>
                  <a:schemeClr val="dk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  <a:cs typeface="Arial"/>
                <a:sym typeface="Arial"/>
              </a:rPr>
              <a:t>し選んでもらう</a:t>
            </a:r>
            <a:endParaRPr sz="1200">
              <a:solidFill>
                <a:schemeClr val="dk1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  <a:cs typeface="Arial"/>
              <a:sym typeface="Arial"/>
            </a:endParaRPr>
          </a:p>
        </p:txBody>
      </p:sp>
      <p:sp>
        <p:nvSpPr>
          <p:cNvPr id="19" name="Google Shape;1768;p102">
            <a:extLst>
              <a:ext uri="{FF2B5EF4-FFF2-40B4-BE49-F238E27FC236}">
                <a16:creationId xmlns:a16="http://schemas.microsoft.com/office/drawing/2014/main" id="{2A9CDDBA-C6D6-CCAA-F8DC-45DF67D916BA}"/>
              </a:ext>
            </a:extLst>
          </p:cNvPr>
          <p:cNvSpPr/>
          <p:nvPr/>
        </p:nvSpPr>
        <p:spPr>
          <a:xfrm>
            <a:off x="3283533" y="2920126"/>
            <a:ext cx="1873697" cy="769448"/>
          </a:xfrm>
          <a:prstGeom prst="foldedCorner">
            <a:avLst>
              <a:gd name="adj" fmla="val 16667"/>
            </a:avLst>
          </a:prstGeom>
          <a:solidFill>
            <a:schemeClr val="accent2">
              <a:lumMod val="40000"/>
              <a:lumOff val="60000"/>
            </a:schemeClr>
          </a:solidFill>
          <a:ln w="12700" cap="flat" cmpd="sng">
            <a:solidFill>
              <a:srgbClr val="7F7F7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endParaRPr lang="en-US" altLang="ja-JP" sz="1200" dirty="0">
              <a:solidFill>
                <a:schemeClr val="dk1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  <a:cs typeface="Arial"/>
            </a:endParaRPr>
          </a:p>
          <a:p>
            <a:r>
              <a:rPr lang="ja-JP" altLang="en-US" sz="1200" dirty="0">
                <a:solidFill>
                  <a:schemeClr val="dk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  <a:cs typeface="Arial"/>
              </a:rPr>
              <a:t>朝会は基本オンラインで実施しメモを取り聞く</a:t>
            </a:r>
            <a:endParaRPr lang="en-US" altLang="ja-JP" sz="1200" dirty="0">
              <a:solidFill>
                <a:schemeClr val="dk1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  <a:cs typeface="Arial"/>
            </a:endParaRPr>
          </a:p>
          <a:p>
            <a:r>
              <a:rPr lang="en-US" altLang="ja-JP" sz="1200" dirty="0">
                <a:solidFill>
                  <a:schemeClr val="dk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  <a:cs typeface="Arial"/>
              </a:rPr>
              <a:t>※</a:t>
            </a:r>
            <a:r>
              <a:rPr lang="ja-JP" altLang="en-US" sz="1200" dirty="0">
                <a:solidFill>
                  <a:schemeClr val="dk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  <a:cs typeface="Arial"/>
              </a:rPr>
              <a:t>必要な時だけ集まる</a:t>
            </a:r>
            <a:endParaRPr sz="1200" dirty="0">
              <a:solidFill>
                <a:schemeClr val="dk1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  <a:cs typeface="Arial"/>
            </a:endParaRPr>
          </a:p>
        </p:txBody>
      </p:sp>
      <p:sp>
        <p:nvSpPr>
          <p:cNvPr id="20" name="Google Shape;1769;p102">
            <a:extLst>
              <a:ext uri="{FF2B5EF4-FFF2-40B4-BE49-F238E27FC236}">
                <a16:creationId xmlns:a16="http://schemas.microsoft.com/office/drawing/2014/main" id="{4147F377-F0C3-18AF-793B-8350E71C9AC6}"/>
              </a:ext>
            </a:extLst>
          </p:cNvPr>
          <p:cNvSpPr/>
          <p:nvPr/>
        </p:nvSpPr>
        <p:spPr>
          <a:xfrm>
            <a:off x="870740" y="5381138"/>
            <a:ext cx="1803781" cy="690711"/>
          </a:xfrm>
          <a:prstGeom prst="foldedCorner">
            <a:avLst>
              <a:gd name="adj" fmla="val 16667"/>
            </a:avLst>
          </a:prstGeom>
          <a:solidFill>
            <a:schemeClr val="accent2">
              <a:lumMod val="40000"/>
              <a:lumOff val="60000"/>
            </a:schemeClr>
          </a:solidFill>
          <a:ln w="12700" cap="flat" cmpd="sng">
            <a:solidFill>
              <a:srgbClr val="7F7F7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200">
                <a:solidFill>
                  <a:schemeClr val="dk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  <a:cs typeface="Arial"/>
                <a:sym typeface="Arial"/>
              </a:rPr>
              <a:t>イスを出して座る</a:t>
            </a:r>
            <a:endParaRPr sz="1200">
              <a:solidFill>
                <a:schemeClr val="dk1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  <a:cs typeface="Arial"/>
              <a:sym typeface="Arial"/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19695379-EFE1-0E84-7781-9E62455F0542}"/>
              </a:ext>
            </a:extLst>
          </p:cNvPr>
          <p:cNvSpPr/>
          <p:nvPr/>
        </p:nvSpPr>
        <p:spPr>
          <a:xfrm>
            <a:off x="2897885" y="1135277"/>
            <a:ext cx="2707172" cy="13004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ja-JP" altLang="en-US" sz="1200" dirty="0">
                <a:solidFill>
                  <a:schemeClr val="tx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・情報共有が目的だがおしりが</a:t>
            </a:r>
            <a:endParaRPr lang="en-US" altLang="ja-JP" sz="1200" dirty="0">
              <a:solidFill>
                <a:schemeClr val="tx1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　辛くて実は聞けていないのでは？</a:t>
            </a:r>
            <a:endParaRPr lang="en-US" altLang="ja-JP" sz="1200" dirty="0">
              <a:solidFill>
                <a:schemeClr val="tx1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・全員が一カ所に集まる必要が</a:t>
            </a:r>
            <a:endParaRPr lang="en-US" altLang="ja-JP" sz="1200" dirty="0">
              <a:solidFill>
                <a:schemeClr val="tx1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　あるのか？主体的に行動できる</a:t>
            </a:r>
            <a:br>
              <a:rPr lang="en-US" altLang="ja-JP" sz="1200" dirty="0">
                <a:solidFill>
                  <a:schemeClr val="tx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</a:br>
            <a:r>
              <a:rPr lang="ja-JP" altLang="en-US" sz="1200" dirty="0">
                <a:solidFill>
                  <a:schemeClr val="tx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　ようになってほしい。</a:t>
            </a:r>
            <a:endParaRPr lang="en-US" altLang="ja-JP" sz="1200" dirty="0">
              <a:solidFill>
                <a:schemeClr val="tx1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endParaRPr lang="ja-JP" altLang="en-US" sz="1200" dirty="0">
              <a:solidFill>
                <a:schemeClr val="tx1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6656297F-2AF5-56E6-34F3-E1FF3100FCE3}"/>
              </a:ext>
            </a:extLst>
          </p:cNvPr>
          <p:cNvSpPr/>
          <p:nvPr/>
        </p:nvSpPr>
        <p:spPr>
          <a:xfrm>
            <a:off x="268597" y="1149936"/>
            <a:ext cx="2707172" cy="13004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r>
              <a:rPr lang="ja-JP" altLang="en-US" sz="1200">
                <a:solidFill>
                  <a:schemeClr val="tx1"/>
                </a:solidFill>
                <a:latin typeface="HGS創英角ﾎﾟｯﾌﾟ体" panose="040B0A00000000000000" pitchFamily="50" charset="-128"/>
                <a:ea typeface="HGS創英角ﾎﾟｯﾌﾟ体"/>
              </a:rPr>
              <a:t>・しずかに落ち着いた空気で</a:t>
            </a:r>
            <a:br>
              <a:rPr lang="ja-JP" altLang="en-US" sz="1200" dirty="0">
                <a:latin typeface="HGS創英角ﾎﾟｯﾌﾟ体" panose="040B0A00000000000000" pitchFamily="50" charset="-128"/>
                <a:ea typeface="HGS創英角ﾎﾟｯﾌﾟ体"/>
              </a:rPr>
            </a:br>
            <a:r>
              <a:rPr lang="ja-JP" altLang="en-US" sz="1200">
                <a:solidFill>
                  <a:schemeClr val="tx1"/>
                </a:solidFill>
                <a:latin typeface="HGS創英角ﾎﾟｯﾌﾟ体" panose="040B0A00000000000000" pitchFamily="50" charset="-128"/>
                <a:ea typeface="HGS創英角ﾎﾟｯﾌﾟ体"/>
              </a:rPr>
              <a:t>  聞ける。</a:t>
            </a:r>
            <a:endParaRPr lang="en-US" altLang="ja-JP" sz="1200">
              <a:solidFill>
                <a:schemeClr val="tx1"/>
              </a:solidFill>
              <a:latin typeface="HGS創英角ﾎﾟｯﾌﾟ体" panose="040B0A00000000000000" pitchFamily="50" charset="-128"/>
              <a:ea typeface="HGS創英角ﾎﾟｯﾌﾟ体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・一斉に情報を共有できる。</a:t>
            </a:r>
            <a:endParaRPr lang="en-US" altLang="ja-JP" sz="1200" dirty="0">
              <a:solidFill>
                <a:schemeClr val="tx1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FE2FA041-DCB7-C66E-4CC6-F10FA3CF1FFB}"/>
              </a:ext>
            </a:extLst>
          </p:cNvPr>
          <p:cNvSpPr/>
          <p:nvPr/>
        </p:nvSpPr>
        <p:spPr>
          <a:xfrm>
            <a:off x="7775501" y="1855456"/>
            <a:ext cx="4134792" cy="9039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sz="1400" dirty="0">
                <a:solidFill>
                  <a:schemeClr val="tx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基本、朝会や集会などはオンラインで実施</a:t>
            </a:r>
            <a:endParaRPr lang="en-US" altLang="ja-JP" sz="1400" dirty="0">
              <a:solidFill>
                <a:schemeClr val="tx1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sz="1400" dirty="0">
                <a:solidFill>
                  <a:schemeClr val="tx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手帳などに子どもがメモをする姿を推奨し、</a:t>
            </a:r>
            <a:br>
              <a:rPr lang="en-US" altLang="ja-JP" sz="1400" dirty="0">
                <a:solidFill>
                  <a:schemeClr val="tx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</a:br>
            <a:r>
              <a:rPr lang="ja-JP" altLang="en-US" sz="1400" dirty="0">
                <a:solidFill>
                  <a:schemeClr val="tx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「自律」にむかうように支援する。</a:t>
            </a:r>
            <a:endParaRPr lang="en-US" altLang="ja-JP" sz="1400" dirty="0">
              <a:solidFill>
                <a:schemeClr val="tx1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sz="1400" dirty="0">
                <a:solidFill>
                  <a:schemeClr val="tx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対面の場合は「座り方」をいくつか提示する</a:t>
            </a:r>
            <a:endParaRPr lang="en-US" altLang="ja-JP" sz="1400" dirty="0">
              <a:solidFill>
                <a:schemeClr val="tx1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endParaRPr lang="ja-JP" altLang="en-US" sz="1400" dirty="0">
              <a:solidFill>
                <a:schemeClr val="tx1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258BCE6D-3F94-EE9D-3197-519FC8EACAA8}"/>
              </a:ext>
            </a:extLst>
          </p:cNvPr>
          <p:cNvSpPr/>
          <p:nvPr/>
        </p:nvSpPr>
        <p:spPr>
          <a:xfrm>
            <a:off x="7160001" y="4090633"/>
            <a:ext cx="3527664" cy="8058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92075" indent="-92075">
              <a:buFont typeface="Arial" panose="020B0604020202020204" pitchFamily="34" charset="0"/>
              <a:buChar char="•"/>
            </a:pPr>
            <a:r>
              <a:rPr lang="ja-JP" altLang="en-US" sz="1400" dirty="0">
                <a:solidFill>
                  <a:schemeClr val="tx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来週の全校集会を試しにオンラインにしてみる</a:t>
            </a:r>
            <a:endParaRPr lang="en-US" altLang="ja-JP" sz="1400" dirty="0">
              <a:solidFill>
                <a:schemeClr val="tx1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ja-JP" altLang="en-US" sz="1400" dirty="0">
                <a:solidFill>
                  <a:schemeClr val="tx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今週中に接続テストをする</a:t>
            </a:r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F5057D27-0751-5FBC-FF70-616E3775B79E}"/>
              </a:ext>
            </a:extLst>
          </p:cNvPr>
          <p:cNvSpPr/>
          <p:nvPr/>
        </p:nvSpPr>
        <p:spPr>
          <a:xfrm>
            <a:off x="10687665" y="4090633"/>
            <a:ext cx="1241575" cy="8058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92075" indent="-92075">
              <a:buFont typeface="Arial" panose="020B0604020202020204" pitchFamily="34" charset="0"/>
              <a:buChar char="•"/>
            </a:pPr>
            <a:r>
              <a:rPr lang="en-US" altLang="ja-JP" sz="1400" dirty="0">
                <a:solidFill>
                  <a:schemeClr val="tx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ICT</a:t>
            </a:r>
            <a:r>
              <a:rPr lang="ja-JP" altLang="en-US" sz="1400" dirty="0">
                <a:solidFill>
                  <a:schemeClr val="tx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担当</a:t>
            </a: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4221D2A6-144B-F74C-3742-84D0658ADADA}"/>
              </a:ext>
            </a:extLst>
          </p:cNvPr>
          <p:cNvSpPr/>
          <p:nvPr/>
        </p:nvSpPr>
        <p:spPr>
          <a:xfrm>
            <a:off x="10687665" y="4876801"/>
            <a:ext cx="1241575" cy="8058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92075" indent="-92075">
              <a:buFont typeface="Arial" panose="020B0604020202020204" pitchFamily="34" charset="0"/>
              <a:buChar char="•"/>
            </a:pPr>
            <a:r>
              <a:rPr lang="ja-JP" altLang="en-US" sz="1400" dirty="0">
                <a:solidFill>
                  <a:schemeClr val="tx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教務部</a:t>
            </a:r>
            <a:endParaRPr lang="en-US" altLang="ja-JP" sz="1400" dirty="0">
              <a:solidFill>
                <a:schemeClr val="tx1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ja-JP" altLang="en-US" sz="1400" dirty="0">
                <a:solidFill>
                  <a:schemeClr val="tx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各担任</a:t>
            </a:r>
            <a:endParaRPr lang="en-US" altLang="ja-JP" sz="1400" dirty="0">
              <a:solidFill>
                <a:schemeClr val="tx1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C3B70054-7B9A-DE4B-07DC-876421D8FA63}"/>
              </a:ext>
            </a:extLst>
          </p:cNvPr>
          <p:cNvSpPr/>
          <p:nvPr/>
        </p:nvSpPr>
        <p:spPr>
          <a:xfrm>
            <a:off x="10687665" y="5662556"/>
            <a:ext cx="1241575" cy="8058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92075" indent="-92075">
              <a:buFont typeface="Arial" panose="020B0604020202020204" pitchFamily="34" charset="0"/>
              <a:buChar char="•"/>
            </a:pPr>
            <a:r>
              <a:rPr lang="ja-JP" altLang="en-US" sz="1400" dirty="0">
                <a:solidFill>
                  <a:schemeClr val="tx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教務部</a:t>
            </a:r>
            <a:endParaRPr lang="en-US" altLang="ja-JP" sz="1400" dirty="0">
              <a:solidFill>
                <a:schemeClr val="tx1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ja-JP" altLang="en-US" sz="1400" dirty="0">
                <a:solidFill>
                  <a:schemeClr val="tx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各学年主任</a:t>
            </a:r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1AD19E53-17EF-287C-B075-C9030C082EF2}"/>
              </a:ext>
            </a:extLst>
          </p:cNvPr>
          <p:cNvSpPr/>
          <p:nvPr/>
        </p:nvSpPr>
        <p:spPr>
          <a:xfrm>
            <a:off x="7160001" y="4896465"/>
            <a:ext cx="3527664" cy="8058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92075" indent="-92075">
              <a:buFont typeface="Arial" panose="020B0604020202020204" pitchFamily="34" charset="0"/>
              <a:buChar char="•"/>
            </a:pPr>
            <a:r>
              <a:rPr lang="ja-JP" altLang="en-US" sz="1400" dirty="0">
                <a:solidFill>
                  <a:schemeClr val="tx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オンライン実施の課題を聞き取る</a:t>
            </a:r>
            <a:endParaRPr lang="en-US" altLang="ja-JP" sz="1400" dirty="0">
              <a:solidFill>
                <a:schemeClr val="tx1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ja-JP" altLang="en-US" sz="1400" dirty="0">
                <a:solidFill>
                  <a:schemeClr val="tx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対面時の「座り方」を、子どもに問いかけて複数集める⇒職員会議で決定</a:t>
            </a:r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9283C3D3-3264-6A0C-0D75-BEB1D3D71685}"/>
              </a:ext>
            </a:extLst>
          </p:cNvPr>
          <p:cNvSpPr/>
          <p:nvPr/>
        </p:nvSpPr>
        <p:spPr>
          <a:xfrm>
            <a:off x="7160001" y="5700276"/>
            <a:ext cx="3527664" cy="8058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92075" indent="-92075">
              <a:buFont typeface="Arial" panose="020B0604020202020204" pitchFamily="34" charset="0"/>
              <a:buChar char="•"/>
            </a:pPr>
            <a:r>
              <a:rPr lang="ja-JP" altLang="en-US" sz="1400" dirty="0">
                <a:solidFill>
                  <a:schemeClr val="tx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原則全ての集会はオンラインにする</a:t>
            </a:r>
            <a:endParaRPr lang="en-US" altLang="ja-JP" sz="1400" dirty="0">
              <a:solidFill>
                <a:schemeClr val="tx1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ja-JP" altLang="en-US" sz="1400" dirty="0">
                <a:solidFill>
                  <a:schemeClr val="tx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子どもが「自律」性を養う声掛けを</a:t>
            </a:r>
            <a:br>
              <a:rPr lang="en-US" altLang="ja-JP" sz="1400" dirty="0">
                <a:solidFill>
                  <a:schemeClr val="tx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</a:br>
            <a:r>
              <a:rPr lang="ja-JP" altLang="en-US" sz="1400" dirty="0">
                <a:solidFill>
                  <a:schemeClr val="tx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教職員で話し合い・共通認識をもつ</a:t>
            </a:r>
          </a:p>
        </p:txBody>
      </p:sp>
    </p:spTree>
    <p:extLst>
      <p:ext uri="{BB962C8B-B14F-4D97-AF65-F5344CB8AC3E}">
        <p14:creationId xmlns:p14="http://schemas.microsoft.com/office/powerpoint/2010/main" val="1858074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8C5FB2-3BBB-EEEE-EFF3-FFAC23BC1D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5C1947C5-D12D-C48B-7483-CF86BF498ADF}"/>
              </a:ext>
            </a:extLst>
          </p:cNvPr>
          <p:cNvSpPr/>
          <p:nvPr/>
        </p:nvSpPr>
        <p:spPr>
          <a:xfrm>
            <a:off x="1092" y="-73460"/>
            <a:ext cx="12192000" cy="103940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8E7883F-7976-2E47-92C3-F002C1D54FC0}"/>
              </a:ext>
            </a:extLst>
          </p:cNvPr>
          <p:cNvSpPr/>
          <p:nvPr/>
        </p:nvSpPr>
        <p:spPr>
          <a:xfrm>
            <a:off x="0" y="965942"/>
            <a:ext cx="12192000" cy="159975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98BFDCD-1B6A-97AD-B189-97809D71F03F}"/>
              </a:ext>
            </a:extLst>
          </p:cNvPr>
          <p:cNvSpPr/>
          <p:nvPr/>
        </p:nvSpPr>
        <p:spPr>
          <a:xfrm>
            <a:off x="1092" y="2332405"/>
            <a:ext cx="12192000" cy="452559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9FF4256C-48E5-6C3E-EB28-12543F7DC979}"/>
              </a:ext>
            </a:extLst>
          </p:cNvPr>
          <p:cNvSpPr/>
          <p:nvPr/>
        </p:nvSpPr>
        <p:spPr>
          <a:xfrm>
            <a:off x="166874" y="98013"/>
            <a:ext cx="5584827" cy="21962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A33F8406-79D9-A371-30D7-D4BF8F7B23A1}"/>
              </a:ext>
            </a:extLst>
          </p:cNvPr>
          <p:cNvSpPr/>
          <p:nvPr/>
        </p:nvSpPr>
        <p:spPr>
          <a:xfrm>
            <a:off x="-60410" y="161883"/>
            <a:ext cx="1998496" cy="3693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❷</a:t>
            </a:r>
            <a:r>
              <a:rPr lang="en-US" altLang="ja-JP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現在の方法</a:t>
            </a:r>
            <a:r>
              <a:rPr lang="en-US" altLang="ja-JP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endParaRPr lang="ja-JP" altLang="en-US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54E6FB8B-8738-1B07-BD0F-31B4467DD2A7}"/>
              </a:ext>
            </a:extLst>
          </p:cNvPr>
          <p:cNvSpPr/>
          <p:nvPr/>
        </p:nvSpPr>
        <p:spPr>
          <a:xfrm>
            <a:off x="5863784" y="1178205"/>
            <a:ext cx="6163892" cy="54843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3CB0E269-2D74-D5B1-18F7-530338253770}"/>
              </a:ext>
            </a:extLst>
          </p:cNvPr>
          <p:cNvSpPr/>
          <p:nvPr/>
        </p:nvSpPr>
        <p:spPr>
          <a:xfrm>
            <a:off x="10390909" y="119884"/>
            <a:ext cx="1617543" cy="9615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sz="1400">
              <a:solidFill>
                <a:schemeClr val="tx1"/>
              </a:solidFill>
            </a:endParaRPr>
          </a:p>
          <a:p>
            <a:pPr algn="ctr"/>
            <a:endParaRPr lang="en-US" altLang="ja-JP" sz="1400">
              <a:solidFill>
                <a:schemeClr val="tx1"/>
              </a:solidFill>
            </a:endParaRPr>
          </a:p>
        </p:txBody>
      </p:sp>
      <p:sp>
        <p:nvSpPr>
          <p:cNvPr id="55" name="正方形/長方形 54">
            <a:extLst>
              <a:ext uri="{FF2B5EF4-FFF2-40B4-BE49-F238E27FC236}">
                <a16:creationId xmlns:a16="http://schemas.microsoft.com/office/drawing/2014/main" id="{C4D17680-A9F5-CF74-AF90-8702E9B42D79}"/>
              </a:ext>
            </a:extLst>
          </p:cNvPr>
          <p:cNvSpPr/>
          <p:nvPr/>
        </p:nvSpPr>
        <p:spPr>
          <a:xfrm>
            <a:off x="5357490" y="1207715"/>
            <a:ext cx="6430781" cy="4363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6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❹</a:t>
            </a:r>
            <a:r>
              <a:rPr lang="en-US" altLang="ja-JP" sz="16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6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実行計画</a:t>
            </a:r>
            <a:r>
              <a:rPr lang="en-US" altLang="ja-JP" sz="16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16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endParaRPr lang="en-US" altLang="ja-JP" sz="160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CF8DB9AB-04DE-DE7A-B2EE-A34B47465458}"/>
              </a:ext>
            </a:extLst>
          </p:cNvPr>
          <p:cNvSpPr/>
          <p:nvPr/>
        </p:nvSpPr>
        <p:spPr>
          <a:xfrm>
            <a:off x="183548" y="2343262"/>
            <a:ext cx="5584827" cy="431931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sz="160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3EBC5DA5-4760-37DC-949E-8964BE29238B}"/>
              </a:ext>
            </a:extLst>
          </p:cNvPr>
          <p:cNvSpPr/>
          <p:nvPr/>
        </p:nvSpPr>
        <p:spPr>
          <a:xfrm>
            <a:off x="10380398" y="113834"/>
            <a:ext cx="1118395" cy="4172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6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6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メンバー</a:t>
            </a:r>
            <a:r>
              <a:rPr lang="en-US" altLang="ja-JP" sz="16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endParaRPr lang="ja-JP" altLang="en-US" sz="160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84013A29-6914-AA8B-6F36-6415A3814198}"/>
              </a:ext>
            </a:extLst>
          </p:cNvPr>
          <p:cNvSpPr/>
          <p:nvPr/>
        </p:nvSpPr>
        <p:spPr>
          <a:xfrm>
            <a:off x="7160001" y="1235441"/>
            <a:ext cx="4859574" cy="4542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・</a:t>
            </a:r>
            <a:r>
              <a:rPr lang="ja-JP" altLang="en-US" sz="12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みんな（子ども</a:t>
            </a:r>
            <a:r>
              <a:rPr lang="en-US" altLang="ja-JP" sz="12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/</a:t>
            </a:r>
            <a:r>
              <a:rPr lang="ja-JP" altLang="en-US" sz="12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保護者</a:t>
            </a:r>
            <a:r>
              <a:rPr lang="ja-JP" altLang="en-US" sz="10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等</a:t>
            </a:r>
            <a:r>
              <a:rPr lang="en-US" altLang="ja-JP" sz="12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/</a:t>
            </a:r>
            <a:r>
              <a:rPr lang="ja-JP" altLang="en-US" sz="12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教員）にとって、</a:t>
            </a:r>
            <a:br>
              <a:rPr lang="en-US" altLang="ja-JP" sz="12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12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納得のいく方法になっていますか？</a:t>
            </a:r>
            <a:endParaRPr lang="en-US" altLang="ja-JP" sz="12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F0FE5662-D63E-F659-AEDD-7A5031417D74}"/>
              </a:ext>
            </a:extLst>
          </p:cNvPr>
          <p:cNvGraphicFramePr>
            <a:graphicFrameLocks noGrp="1"/>
          </p:cNvGraphicFramePr>
          <p:nvPr/>
        </p:nvGraphicFramePr>
        <p:xfrm>
          <a:off x="262759" y="696099"/>
          <a:ext cx="5361619" cy="14595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85617">
                  <a:extLst>
                    <a:ext uri="{9D8B030D-6E8A-4147-A177-3AD203B41FA5}">
                      <a16:colId xmlns:a16="http://schemas.microsoft.com/office/drawing/2014/main" val="4140806829"/>
                    </a:ext>
                  </a:extLst>
                </a:gridCol>
                <a:gridCol w="2676002">
                  <a:extLst>
                    <a:ext uri="{9D8B030D-6E8A-4147-A177-3AD203B41FA5}">
                      <a16:colId xmlns:a16="http://schemas.microsoft.com/office/drawing/2014/main" val="3868258381"/>
                    </a:ext>
                  </a:extLst>
                </a:gridCol>
              </a:tblGrid>
              <a:tr h="43446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18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価値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18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課題</a:t>
                      </a:r>
                      <a:endParaRPr kumimoji="1" lang="ja-JP" altLang="en-US" sz="28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2413867"/>
                  </a:ext>
                </a:extLst>
              </a:tr>
              <a:tr h="1025114">
                <a:tc>
                  <a:txBody>
                    <a:bodyPr/>
                    <a:lstStyle/>
                    <a:p>
                      <a:endParaRPr kumimoji="1" lang="ja-JP" altLang="en-US" sz="16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9872014"/>
                  </a:ext>
                </a:extLst>
              </a:tr>
            </a:tbl>
          </a:graphicData>
        </a:graphic>
      </p:graphicFrame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EF4C91F3-2894-35CD-9488-CDC556B0855F}"/>
              </a:ext>
            </a:extLst>
          </p:cNvPr>
          <p:cNvSpPr/>
          <p:nvPr/>
        </p:nvSpPr>
        <p:spPr>
          <a:xfrm>
            <a:off x="1684155" y="112589"/>
            <a:ext cx="4084220" cy="5345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・この方法は、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だれにとってどんな「価値」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がありますか？</a:t>
            </a:r>
            <a:endParaRPr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本音で言うとしたら、この方法の「課題」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はなんですか？</a:t>
            </a:r>
            <a:endParaRPr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AD10D330-F219-87D8-8CD0-45F3B49DFEF7}"/>
              </a:ext>
            </a:extLst>
          </p:cNvPr>
          <p:cNvSpPr/>
          <p:nvPr/>
        </p:nvSpPr>
        <p:spPr>
          <a:xfrm>
            <a:off x="164065" y="2631892"/>
            <a:ext cx="2385874" cy="3693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❸</a:t>
            </a:r>
            <a:r>
              <a:rPr lang="en-US" altLang="ja-JP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新しい方法の提案</a:t>
            </a:r>
            <a:r>
              <a:rPr lang="en-US" altLang="ja-JP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endParaRPr lang="ja-JP" altLang="en-US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0" name="矢印: 下 29">
            <a:extLst>
              <a:ext uri="{FF2B5EF4-FFF2-40B4-BE49-F238E27FC236}">
                <a16:creationId xmlns:a16="http://schemas.microsoft.com/office/drawing/2014/main" id="{20765B95-D4B8-9C1B-8407-F96D9F66C8A6}"/>
              </a:ext>
            </a:extLst>
          </p:cNvPr>
          <p:cNvSpPr/>
          <p:nvPr/>
        </p:nvSpPr>
        <p:spPr>
          <a:xfrm>
            <a:off x="183548" y="2268373"/>
            <a:ext cx="1328057" cy="295743"/>
          </a:xfrm>
          <a:prstGeom prst="down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400" b="1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CA0145AB-1B66-9EA4-1A86-FDC35CBE9779}"/>
              </a:ext>
            </a:extLst>
          </p:cNvPr>
          <p:cNvGrpSpPr/>
          <p:nvPr/>
        </p:nvGrpSpPr>
        <p:grpSpPr>
          <a:xfrm>
            <a:off x="800178" y="2498276"/>
            <a:ext cx="4587049" cy="3942542"/>
            <a:chOff x="770440" y="3062555"/>
            <a:chExt cx="4419599" cy="3378263"/>
          </a:xfrm>
        </p:grpSpPr>
        <p:sp>
          <p:nvSpPr>
            <p:cNvPr id="31" name="矢印: 右 30">
              <a:extLst>
                <a:ext uri="{FF2B5EF4-FFF2-40B4-BE49-F238E27FC236}">
                  <a16:creationId xmlns:a16="http://schemas.microsoft.com/office/drawing/2014/main" id="{1610B4CC-E6B1-B1BC-941D-31CD25F63A09}"/>
                </a:ext>
              </a:extLst>
            </p:cNvPr>
            <p:cNvSpPr/>
            <p:nvPr/>
          </p:nvSpPr>
          <p:spPr>
            <a:xfrm>
              <a:off x="770440" y="4734197"/>
              <a:ext cx="4419599" cy="255400"/>
            </a:xfrm>
            <a:prstGeom prst="rightArrow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4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34" name="矢印: 右 33">
              <a:extLst>
                <a:ext uri="{FF2B5EF4-FFF2-40B4-BE49-F238E27FC236}">
                  <a16:creationId xmlns:a16="http://schemas.microsoft.com/office/drawing/2014/main" id="{4425E4EC-7C7A-EB02-4482-CAE875CE99A6}"/>
                </a:ext>
              </a:extLst>
            </p:cNvPr>
            <p:cNvSpPr/>
            <p:nvPr/>
          </p:nvSpPr>
          <p:spPr>
            <a:xfrm rot="16200000">
              <a:off x="1306751" y="4603836"/>
              <a:ext cx="3378263" cy="295702"/>
            </a:xfrm>
            <a:prstGeom prst="rightArrow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4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1EA58F2C-690F-3D32-6BB6-828AD207DED9}"/>
              </a:ext>
            </a:extLst>
          </p:cNvPr>
          <p:cNvSpPr txBox="1"/>
          <p:nvPr/>
        </p:nvSpPr>
        <p:spPr>
          <a:xfrm>
            <a:off x="2342846" y="6423707"/>
            <a:ext cx="13270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200"/>
              <a:t>効果（低）</a:t>
            </a: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F94BC56D-AF3E-E0C2-DC99-4E6CCC590B59}"/>
              </a:ext>
            </a:extLst>
          </p:cNvPr>
          <p:cNvSpPr txBox="1"/>
          <p:nvPr/>
        </p:nvSpPr>
        <p:spPr>
          <a:xfrm>
            <a:off x="17231" y="4612506"/>
            <a:ext cx="9321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200"/>
              <a:t>難易度</a:t>
            </a:r>
            <a:endParaRPr lang="en-US" altLang="ja-JP" sz="1200"/>
          </a:p>
          <a:p>
            <a:pPr algn="ctr"/>
            <a:r>
              <a:rPr lang="ja-JP" altLang="en-US" sz="1200"/>
              <a:t>（難）</a:t>
            </a: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DFEFD8A6-933F-7DA1-D543-323CDEBFB0BC}"/>
              </a:ext>
            </a:extLst>
          </p:cNvPr>
          <p:cNvSpPr txBox="1"/>
          <p:nvPr/>
        </p:nvSpPr>
        <p:spPr>
          <a:xfrm>
            <a:off x="1782846" y="2446259"/>
            <a:ext cx="13270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200"/>
              <a:t>効果（大）</a:t>
            </a: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D4EF1025-6F70-F169-0240-266C167A38CF}"/>
              </a:ext>
            </a:extLst>
          </p:cNvPr>
          <p:cNvSpPr txBox="1"/>
          <p:nvPr/>
        </p:nvSpPr>
        <p:spPr>
          <a:xfrm>
            <a:off x="4990734" y="4642344"/>
            <a:ext cx="8994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/>
              <a:t>難易度</a:t>
            </a:r>
            <a:endParaRPr kumimoji="1" lang="en-US" altLang="ja-JP" sz="1200"/>
          </a:p>
          <a:p>
            <a:pPr algn="ctr"/>
            <a:r>
              <a:rPr kumimoji="1" lang="ja-JP" altLang="en-US" sz="1200"/>
              <a:t>（易）</a:t>
            </a:r>
          </a:p>
        </p:txBody>
      </p:sp>
      <p:sp>
        <p:nvSpPr>
          <p:cNvPr id="39" name="矢印: 下 38">
            <a:extLst>
              <a:ext uri="{FF2B5EF4-FFF2-40B4-BE49-F238E27FC236}">
                <a16:creationId xmlns:a16="http://schemas.microsoft.com/office/drawing/2014/main" id="{019E2E26-A107-3111-637F-8C738EC00D51}"/>
              </a:ext>
            </a:extLst>
          </p:cNvPr>
          <p:cNvSpPr/>
          <p:nvPr/>
        </p:nvSpPr>
        <p:spPr>
          <a:xfrm rot="16200000">
            <a:off x="5254316" y="2751708"/>
            <a:ext cx="1328057" cy="295743"/>
          </a:xfrm>
          <a:prstGeom prst="down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400" b="1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67A59261-5EFB-780F-01E7-9FE6FA7C6709}"/>
              </a:ext>
            </a:extLst>
          </p:cNvPr>
          <p:cNvSpPr/>
          <p:nvPr/>
        </p:nvSpPr>
        <p:spPr>
          <a:xfrm>
            <a:off x="5863784" y="116093"/>
            <a:ext cx="4445896" cy="95407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id="{2693EA0F-A1FF-A6E0-0C2D-630295CC188F}"/>
              </a:ext>
            </a:extLst>
          </p:cNvPr>
          <p:cNvSpPr/>
          <p:nvPr/>
        </p:nvSpPr>
        <p:spPr>
          <a:xfrm>
            <a:off x="5357489" y="94068"/>
            <a:ext cx="6430781" cy="4363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6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❶</a:t>
            </a:r>
            <a:r>
              <a:rPr lang="en-US" altLang="ja-JP" sz="16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6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プロジェクト名</a:t>
            </a:r>
            <a:r>
              <a:rPr lang="en-US" altLang="ja-JP" sz="16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16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endParaRPr lang="en-US" altLang="ja-JP" sz="160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9D63F7A-7DEB-AC33-6BCE-D2BB05AC5BB1}"/>
              </a:ext>
            </a:extLst>
          </p:cNvPr>
          <p:cNvSpPr/>
          <p:nvPr/>
        </p:nvSpPr>
        <p:spPr>
          <a:xfrm>
            <a:off x="6066216" y="1811520"/>
            <a:ext cx="2050368" cy="10730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4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❸の取組のなかで</a:t>
            </a:r>
            <a:br>
              <a:rPr lang="en-US" altLang="ja-JP" sz="14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14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私たちのチームの</a:t>
            </a:r>
            <a:br>
              <a:rPr lang="en-US" altLang="ja-JP" sz="14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14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特に「推し」アイデアは</a:t>
            </a:r>
            <a:endParaRPr lang="en-US" altLang="ja-JP" sz="140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432B1B22-3B3F-A000-6130-864506FCF62E}"/>
              </a:ext>
            </a:extLst>
          </p:cNvPr>
          <p:cNvSpPr/>
          <p:nvPr/>
        </p:nvSpPr>
        <p:spPr>
          <a:xfrm>
            <a:off x="7775501" y="1811521"/>
            <a:ext cx="4153739" cy="107300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altLang="ja-JP" sz="1400" u="sng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ja-JP" sz="1400" u="sng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3" name="表 12">
            <a:extLst>
              <a:ext uri="{FF2B5EF4-FFF2-40B4-BE49-F238E27FC236}">
                <a16:creationId xmlns:a16="http://schemas.microsoft.com/office/drawing/2014/main" id="{D1CBAC17-454B-06FA-83F3-ABB015D4EBD6}"/>
              </a:ext>
            </a:extLst>
          </p:cNvPr>
          <p:cNvGraphicFramePr>
            <a:graphicFrameLocks noGrp="1"/>
          </p:cNvGraphicFramePr>
          <p:nvPr/>
        </p:nvGraphicFramePr>
        <p:xfrm>
          <a:off x="6073043" y="3123689"/>
          <a:ext cx="5856197" cy="33490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7770">
                  <a:extLst>
                    <a:ext uri="{9D8B030D-6E8A-4147-A177-3AD203B41FA5}">
                      <a16:colId xmlns:a16="http://schemas.microsoft.com/office/drawing/2014/main" val="4140806829"/>
                    </a:ext>
                  </a:extLst>
                </a:gridCol>
                <a:gridCol w="3544585">
                  <a:extLst>
                    <a:ext uri="{9D8B030D-6E8A-4147-A177-3AD203B41FA5}">
                      <a16:colId xmlns:a16="http://schemas.microsoft.com/office/drawing/2014/main" val="3868258381"/>
                    </a:ext>
                  </a:extLst>
                </a:gridCol>
                <a:gridCol w="1233842">
                  <a:extLst>
                    <a:ext uri="{9D8B030D-6E8A-4147-A177-3AD203B41FA5}">
                      <a16:colId xmlns:a16="http://schemas.microsoft.com/office/drawing/2014/main" val="2263410144"/>
                    </a:ext>
                  </a:extLst>
                </a:gridCol>
              </a:tblGrid>
              <a:tr h="423956">
                <a:tc gridSpan="3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アイデア実現に向けた計画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kumimoji="1" lang="ja-JP" altLang="en-US" sz="28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kumimoji="1" lang="ja-JP" altLang="en-US" sz="28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9381970"/>
                  </a:ext>
                </a:extLst>
              </a:tr>
              <a:tr h="479912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18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期日</a:t>
                      </a:r>
                      <a:br>
                        <a:rPr kumimoji="1" lang="en-US" altLang="ja-JP" sz="18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1" lang="ja-JP" altLang="en-US" sz="12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（目安）</a:t>
                      </a:r>
                      <a:endParaRPr kumimoji="1" lang="ja-JP" altLang="en-US" sz="18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20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取組</a:t>
                      </a:r>
                      <a:endParaRPr kumimoji="1" lang="ja-JP" altLang="en-US" sz="28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18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担当</a:t>
                      </a:r>
                      <a:br>
                        <a:rPr kumimoji="1" lang="en-US" altLang="ja-JP" sz="18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1" lang="ja-JP" altLang="en-US" sz="11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（人・分掌等）</a:t>
                      </a:r>
                      <a:endParaRPr kumimoji="1" lang="ja-JP" altLang="en-US" sz="28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2413867"/>
                  </a:ext>
                </a:extLst>
              </a:tr>
              <a:tr h="792147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すぐに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8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8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9872014"/>
                  </a:ext>
                </a:extLst>
              </a:tr>
              <a:tr h="792147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来学期</a:t>
                      </a: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</a:rPr>
                        <a:t>まで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8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8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6544312"/>
                  </a:ext>
                </a:extLst>
              </a:tr>
              <a:tr h="792147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来年度</a:t>
                      </a: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</a:rPr>
                        <a:t>まで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8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5259084"/>
                  </a:ext>
                </a:extLst>
              </a:tr>
            </a:tbl>
          </a:graphicData>
        </a:graphic>
      </p:graphicFrame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594F6B05-B949-3933-1E79-F17332E5DC39}"/>
              </a:ext>
            </a:extLst>
          </p:cNvPr>
          <p:cNvSpPr/>
          <p:nvPr/>
        </p:nvSpPr>
        <p:spPr>
          <a:xfrm>
            <a:off x="5917103" y="487808"/>
            <a:ext cx="4504660" cy="5031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宿題問い直しプロジェクト　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2985C0B7-6491-54FE-3D9D-DF131137BDEA}"/>
              </a:ext>
            </a:extLst>
          </p:cNvPr>
          <p:cNvSpPr/>
          <p:nvPr/>
        </p:nvSpPr>
        <p:spPr>
          <a:xfrm>
            <a:off x="10453294" y="499355"/>
            <a:ext cx="1498364" cy="4392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0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大野　中野</a:t>
            </a:r>
            <a:endParaRPr lang="en-US" altLang="ja-JP" sz="200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0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小野　超野</a:t>
            </a: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785D6934-D0BA-D4A8-9CA1-E111F4ABAEC4}"/>
              </a:ext>
            </a:extLst>
          </p:cNvPr>
          <p:cNvSpPr/>
          <p:nvPr/>
        </p:nvSpPr>
        <p:spPr>
          <a:xfrm>
            <a:off x="2947955" y="1134510"/>
            <a:ext cx="2657293" cy="13004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ja-JP" altLang="en-US" sz="1200" dirty="0">
                <a:solidFill>
                  <a:schemeClr val="tx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一斉一律の宿題では生徒一人一人の習熟度に合っていない</a:t>
            </a:r>
            <a:endParaRPr lang="en-US" altLang="ja-JP" sz="1200" dirty="0">
              <a:solidFill>
                <a:schemeClr val="tx1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ja-JP" altLang="en-US" sz="1200" dirty="0">
                <a:solidFill>
                  <a:schemeClr val="tx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答えを丸写しする生徒もいる</a:t>
            </a:r>
            <a:endParaRPr lang="en-US" altLang="ja-JP" sz="1200" dirty="0">
              <a:solidFill>
                <a:schemeClr val="tx1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ja-JP" altLang="en-US" sz="1200" dirty="0">
                <a:solidFill>
                  <a:schemeClr val="tx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提出物チェックの負担が大きい</a:t>
            </a:r>
            <a:endParaRPr lang="en-US" altLang="ja-JP" sz="1200" dirty="0">
              <a:solidFill>
                <a:schemeClr val="tx1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ja-JP" altLang="en-US" sz="1200" dirty="0">
                <a:solidFill>
                  <a:schemeClr val="tx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お互いの残業みたいになってる</a:t>
            </a:r>
            <a:endParaRPr lang="en-US" altLang="ja-JP" sz="1200" dirty="0">
              <a:solidFill>
                <a:schemeClr val="tx1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E84371EE-9BA0-44DC-7F7F-CEBF27838B8B}"/>
              </a:ext>
            </a:extLst>
          </p:cNvPr>
          <p:cNvSpPr/>
          <p:nvPr/>
        </p:nvSpPr>
        <p:spPr>
          <a:xfrm>
            <a:off x="268789" y="1149169"/>
            <a:ext cx="2707172" cy="13004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ja-JP" altLang="en-US" sz="1200">
                <a:solidFill>
                  <a:schemeClr val="tx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学力の定着化</a:t>
            </a:r>
            <a:endParaRPr lang="en-US" altLang="ja-JP" sz="1200">
              <a:solidFill>
                <a:schemeClr val="tx1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ja-JP" altLang="en-US" sz="1200">
                <a:solidFill>
                  <a:schemeClr val="tx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家庭での学習習慣が身につく</a:t>
            </a:r>
            <a:endParaRPr lang="en-US" altLang="ja-JP" sz="1200">
              <a:solidFill>
                <a:schemeClr val="tx1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ja-JP" altLang="en-US" sz="1200">
                <a:solidFill>
                  <a:schemeClr val="tx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授業だけでやりきれない部分を補完することが出来る</a:t>
            </a:r>
            <a:endParaRPr lang="en-US" altLang="ja-JP" sz="1200">
              <a:solidFill>
                <a:schemeClr val="tx1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sp>
        <p:nvSpPr>
          <p:cNvPr id="19" name="Google Shape;1768;p102">
            <a:extLst>
              <a:ext uri="{FF2B5EF4-FFF2-40B4-BE49-F238E27FC236}">
                <a16:creationId xmlns:a16="http://schemas.microsoft.com/office/drawing/2014/main" id="{ADA42CE8-2444-8AB9-741F-C44003DF1794}"/>
              </a:ext>
            </a:extLst>
          </p:cNvPr>
          <p:cNvSpPr/>
          <p:nvPr/>
        </p:nvSpPr>
        <p:spPr>
          <a:xfrm>
            <a:off x="3317661" y="5203259"/>
            <a:ext cx="1883095" cy="574687"/>
          </a:xfrm>
          <a:prstGeom prst="foldedCorner">
            <a:avLst>
              <a:gd name="adj" fmla="val 16667"/>
            </a:avLst>
          </a:prstGeom>
          <a:solidFill>
            <a:schemeClr val="accent2">
              <a:lumMod val="40000"/>
              <a:lumOff val="60000"/>
            </a:schemeClr>
          </a:solidFill>
          <a:ln w="12700" cap="flat" cmpd="sng">
            <a:solidFill>
              <a:srgbClr val="7F7F7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ja-JP" altLang="en-US" sz="1200" dirty="0">
                <a:solidFill>
                  <a:schemeClr val="dk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  <a:cs typeface="Arial"/>
                <a:sym typeface="Arial"/>
              </a:rPr>
              <a:t>まずは生徒の生の声を聞くためのアンケート実施</a:t>
            </a:r>
            <a:endParaRPr sz="1200" dirty="0">
              <a:solidFill>
                <a:schemeClr val="dk1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  <a:cs typeface="Arial"/>
            </a:endParaRPr>
          </a:p>
        </p:txBody>
      </p:sp>
      <p:sp>
        <p:nvSpPr>
          <p:cNvPr id="20" name="Google Shape;1769;p102">
            <a:extLst>
              <a:ext uri="{FF2B5EF4-FFF2-40B4-BE49-F238E27FC236}">
                <a16:creationId xmlns:a16="http://schemas.microsoft.com/office/drawing/2014/main" id="{5FF9A9F5-5DE8-7F7B-F192-721CEFCF9559}"/>
              </a:ext>
            </a:extLst>
          </p:cNvPr>
          <p:cNvSpPr/>
          <p:nvPr/>
        </p:nvSpPr>
        <p:spPr>
          <a:xfrm>
            <a:off x="483294" y="3242804"/>
            <a:ext cx="1803781" cy="508078"/>
          </a:xfrm>
          <a:prstGeom prst="foldedCorner">
            <a:avLst>
              <a:gd name="adj" fmla="val 16667"/>
            </a:avLst>
          </a:prstGeom>
          <a:solidFill>
            <a:schemeClr val="accent2">
              <a:lumMod val="40000"/>
              <a:lumOff val="60000"/>
            </a:schemeClr>
          </a:solidFill>
          <a:ln w="12700" cap="flat" cmpd="sng">
            <a:solidFill>
              <a:srgbClr val="7F7F7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ja-JP" sz="1200">
                <a:solidFill>
                  <a:schemeClr val="dk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  <a:cs typeface="Arial"/>
                <a:sym typeface="Arial"/>
              </a:rPr>
              <a:t>AI</a:t>
            </a:r>
            <a:r>
              <a:rPr lang="ja-JP" altLang="en-US" sz="1200">
                <a:solidFill>
                  <a:schemeClr val="dk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  <a:cs typeface="Arial"/>
                <a:sym typeface="Arial"/>
              </a:rPr>
              <a:t>ドリル</a:t>
            </a:r>
            <a:r>
              <a:rPr lang="en-US" altLang="ja-JP" sz="1200">
                <a:solidFill>
                  <a:schemeClr val="dk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  <a:cs typeface="Arial"/>
                <a:sym typeface="Arial"/>
              </a:rPr>
              <a:t>/</a:t>
            </a:r>
            <a:r>
              <a:rPr lang="ja-JP" altLang="en-US" sz="1200">
                <a:solidFill>
                  <a:schemeClr val="dk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  <a:cs typeface="Arial"/>
                <a:sym typeface="Arial"/>
              </a:rPr>
              <a:t>アプリのみ</a:t>
            </a:r>
            <a:endParaRPr sz="1200">
              <a:solidFill>
                <a:schemeClr val="dk1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  <a:cs typeface="Arial"/>
              <a:sym typeface="Arial"/>
            </a:endParaRPr>
          </a:p>
        </p:txBody>
      </p:sp>
      <p:sp>
        <p:nvSpPr>
          <p:cNvPr id="21" name="Google Shape;1768;p102">
            <a:extLst>
              <a:ext uri="{FF2B5EF4-FFF2-40B4-BE49-F238E27FC236}">
                <a16:creationId xmlns:a16="http://schemas.microsoft.com/office/drawing/2014/main" id="{5AE08FA9-C394-6458-5B84-B10944FA480E}"/>
              </a:ext>
            </a:extLst>
          </p:cNvPr>
          <p:cNvSpPr/>
          <p:nvPr/>
        </p:nvSpPr>
        <p:spPr>
          <a:xfrm>
            <a:off x="3304889" y="3334650"/>
            <a:ext cx="1873697" cy="468458"/>
          </a:xfrm>
          <a:prstGeom prst="foldedCorner">
            <a:avLst>
              <a:gd name="adj" fmla="val 16667"/>
            </a:avLst>
          </a:prstGeom>
          <a:solidFill>
            <a:schemeClr val="accent2">
              <a:lumMod val="40000"/>
              <a:lumOff val="60000"/>
            </a:schemeClr>
          </a:solidFill>
          <a:ln w="12700" cap="flat" cmpd="sng">
            <a:solidFill>
              <a:srgbClr val="7F7F7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ja-JP" altLang="en-US" sz="1200" dirty="0">
                <a:solidFill>
                  <a:schemeClr val="dk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  <a:cs typeface="Arial"/>
              </a:rPr>
              <a:t>宿題は選択制で出すがチェックはしない</a:t>
            </a:r>
            <a:endParaRPr lang="en-US" altLang="ja-JP" sz="1200" dirty="0">
              <a:solidFill>
                <a:schemeClr val="dk1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  <a:cs typeface="Arial"/>
            </a:endParaRPr>
          </a:p>
        </p:txBody>
      </p:sp>
      <p:sp>
        <p:nvSpPr>
          <p:cNvPr id="25" name="Google Shape;1769;p102">
            <a:extLst>
              <a:ext uri="{FF2B5EF4-FFF2-40B4-BE49-F238E27FC236}">
                <a16:creationId xmlns:a16="http://schemas.microsoft.com/office/drawing/2014/main" id="{4A44A2CE-844C-CF47-88A7-E1E0B7C013AB}"/>
              </a:ext>
            </a:extLst>
          </p:cNvPr>
          <p:cNvSpPr/>
          <p:nvPr/>
        </p:nvSpPr>
        <p:spPr>
          <a:xfrm>
            <a:off x="2759198" y="2754489"/>
            <a:ext cx="1883575" cy="503456"/>
          </a:xfrm>
          <a:prstGeom prst="foldedCorner">
            <a:avLst>
              <a:gd name="adj" fmla="val 16667"/>
            </a:avLst>
          </a:prstGeom>
          <a:solidFill>
            <a:schemeClr val="accent2">
              <a:lumMod val="40000"/>
              <a:lumOff val="60000"/>
            </a:schemeClr>
          </a:solidFill>
          <a:ln w="12700" cap="flat" cmpd="sng">
            <a:solidFill>
              <a:srgbClr val="7F7F7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200" dirty="0">
                <a:solidFill>
                  <a:schemeClr val="dk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  <a:cs typeface="Arial"/>
                <a:sym typeface="Arial"/>
              </a:rPr>
              <a:t>宿題なし</a:t>
            </a:r>
            <a:endParaRPr lang="en-US" altLang="ja-JP" sz="1200" dirty="0">
              <a:solidFill>
                <a:schemeClr val="dk1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  <a:cs typeface="Arial"/>
              <a:sym typeface="Arial"/>
            </a:endParaRP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200" dirty="0">
                <a:solidFill>
                  <a:schemeClr val="dk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  <a:cs typeface="Arial"/>
                <a:sym typeface="Arial"/>
              </a:rPr>
              <a:t>（生徒の主体的な学びとして完全に自主課題）</a:t>
            </a:r>
            <a:endParaRPr sz="1200" dirty="0">
              <a:solidFill>
                <a:schemeClr val="dk1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  <a:cs typeface="Arial"/>
              <a:sym typeface="Arial"/>
            </a:endParaRPr>
          </a:p>
        </p:txBody>
      </p:sp>
      <p:sp>
        <p:nvSpPr>
          <p:cNvPr id="26" name="Google Shape;1768;p102">
            <a:extLst>
              <a:ext uri="{FF2B5EF4-FFF2-40B4-BE49-F238E27FC236}">
                <a16:creationId xmlns:a16="http://schemas.microsoft.com/office/drawing/2014/main" id="{3B8DBC4B-2699-72CB-3E52-3A77C1693B1C}"/>
              </a:ext>
            </a:extLst>
          </p:cNvPr>
          <p:cNvSpPr/>
          <p:nvPr/>
        </p:nvSpPr>
        <p:spPr>
          <a:xfrm>
            <a:off x="3669938" y="3892299"/>
            <a:ext cx="1873697" cy="468458"/>
          </a:xfrm>
          <a:prstGeom prst="foldedCorner">
            <a:avLst>
              <a:gd name="adj" fmla="val 16667"/>
            </a:avLst>
          </a:prstGeom>
          <a:solidFill>
            <a:schemeClr val="accent2">
              <a:lumMod val="40000"/>
              <a:lumOff val="60000"/>
            </a:schemeClr>
          </a:solidFill>
          <a:ln w="12700" cap="flat" cmpd="sng">
            <a:solidFill>
              <a:srgbClr val="7F7F7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ja-JP" altLang="en-US" sz="1200" dirty="0">
                <a:solidFill>
                  <a:schemeClr val="dk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  <a:cs typeface="Arial"/>
                <a:sym typeface="Arial"/>
              </a:rPr>
              <a:t>宿題を出し量を減らす</a:t>
            </a:r>
            <a:endParaRPr lang="en-US" altLang="ja-JP" sz="1200" dirty="0">
              <a:solidFill>
                <a:schemeClr val="dk1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  <a:cs typeface="Arial"/>
            </a:endParaRPr>
          </a:p>
        </p:txBody>
      </p:sp>
      <p:sp>
        <p:nvSpPr>
          <p:cNvPr id="28" name="Google Shape;1768;p102">
            <a:extLst>
              <a:ext uri="{FF2B5EF4-FFF2-40B4-BE49-F238E27FC236}">
                <a16:creationId xmlns:a16="http://schemas.microsoft.com/office/drawing/2014/main" id="{ED1916BF-3D4F-D27B-818C-190A53AF0B38}"/>
              </a:ext>
            </a:extLst>
          </p:cNvPr>
          <p:cNvSpPr/>
          <p:nvPr/>
        </p:nvSpPr>
        <p:spPr>
          <a:xfrm>
            <a:off x="3222660" y="4410252"/>
            <a:ext cx="1883095" cy="483068"/>
          </a:xfrm>
          <a:prstGeom prst="foldedCorner">
            <a:avLst>
              <a:gd name="adj" fmla="val 16667"/>
            </a:avLst>
          </a:prstGeom>
          <a:solidFill>
            <a:schemeClr val="accent2">
              <a:lumMod val="40000"/>
              <a:lumOff val="60000"/>
            </a:schemeClr>
          </a:solidFill>
          <a:ln w="12700" cap="flat" cmpd="sng">
            <a:solidFill>
              <a:srgbClr val="7F7F7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ja-JP" altLang="en-US" sz="1200" dirty="0">
                <a:solidFill>
                  <a:schemeClr val="dk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  <a:cs typeface="Arial"/>
                <a:sym typeface="Arial"/>
              </a:rPr>
              <a:t>教科横断での宿題の棚卸し・精選</a:t>
            </a:r>
            <a:endParaRPr sz="1200" dirty="0">
              <a:solidFill>
                <a:schemeClr val="dk1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  <a:cs typeface="Arial"/>
            </a:endParaRPr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9EC9EC31-5E66-6FF4-7D19-4A2115CDACA7}"/>
              </a:ext>
            </a:extLst>
          </p:cNvPr>
          <p:cNvSpPr/>
          <p:nvPr/>
        </p:nvSpPr>
        <p:spPr>
          <a:xfrm>
            <a:off x="7812520" y="1769612"/>
            <a:ext cx="4110692" cy="93362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92075" indent="-92075">
              <a:buFont typeface="Arial" panose="020B0604020202020204" pitchFamily="34" charset="0"/>
              <a:buChar char="•"/>
            </a:pPr>
            <a:r>
              <a:rPr lang="ja-JP" altLang="en-US" sz="1400" dirty="0">
                <a:solidFill>
                  <a:schemeClr val="tx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まず子どもの声を聴きながら、</a:t>
            </a:r>
            <a:r>
              <a:rPr lang="en-US" altLang="ja-JP" sz="1400" dirty="0">
                <a:solidFill>
                  <a:schemeClr val="tx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【</a:t>
            </a:r>
            <a:r>
              <a:rPr lang="ja-JP" altLang="en-US" sz="1400" dirty="0">
                <a:solidFill>
                  <a:schemeClr val="tx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宿題の目的</a:t>
            </a:r>
            <a:r>
              <a:rPr lang="en-US" altLang="ja-JP" sz="1400" dirty="0">
                <a:solidFill>
                  <a:schemeClr val="tx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】</a:t>
            </a:r>
            <a:r>
              <a:rPr lang="ja-JP" altLang="en-US" sz="1400" dirty="0">
                <a:solidFill>
                  <a:schemeClr val="tx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を問い直す</a:t>
            </a:r>
            <a:endParaRPr lang="en-US" altLang="ja-JP" sz="1400" dirty="0">
              <a:solidFill>
                <a:schemeClr val="tx1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ja-JP" altLang="en-US" sz="1400" dirty="0">
                <a:solidFill>
                  <a:schemeClr val="tx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結果を踏まえつつ、１か月お試しで</a:t>
            </a:r>
            <a:br>
              <a:rPr lang="en-US" altLang="ja-JP" sz="1400" dirty="0">
                <a:solidFill>
                  <a:schemeClr val="tx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</a:br>
            <a:r>
              <a:rPr lang="ja-JP" altLang="en-US" sz="1400" dirty="0">
                <a:solidFill>
                  <a:schemeClr val="tx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宿題なし期間を設定する</a:t>
            </a:r>
            <a:endParaRPr lang="en-US" altLang="ja-JP" sz="1400" dirty="0">
              <a:solidFill>
                <a:schemeClr val="tx1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ja-JP" altLang="en-US" sz="1400" dirty="0">
                <a:solidFill>
                  <a:schemeClr val="tx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お試しも踏まえて「今後の方法」を考える</a:t>
            </a: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29D4115C-57CF-F2BE-BE18-47605A6A6FFD}"/>
              </a:ext>
            </a:extLst>
          </p:cNvPr>
          <p:cNvSpPr/>
          <p:nvPr/>
        </p:nvSpPr>
        <p:spPr>
          <a:xfrm>
            <a:off x="7160001" y="4090633"/>
            <a:ext cx="3527664" cy="8058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92075" indent="-92075">
              <a:buFont typeface="Arial" panose="020B0604020202020204" pitchFamily="34" charset="0"/>
              <a:buChar char="•"/>
            </a:pPr>
            <a:r>
              <a:rPr lang="ja-JP" altLang="en-US" sz="1400" dirty="0">
                <a:solidFill>
                  <a:schemeClr val="tx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各クラスで子どもに「宿題」についてどう考えいているか、聞いてみる（やる意味がある？提出が目的？）</a:t>
            </a:r>
          </a:p>
        </p:txBody>
      </p: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CEE8E9AE-4F9E-A51B-DCF8-0E4B55FE7720}"/>
              </a:ext>
            </a:extLst>
          </p:cNvPr>
          <p:cNvSpPr/>
          <p:nvPr/>
        </p:nvSpPr>
        <p:spPr>
          <a:xfrm>
            <a:off x="10687665" y="4090633"/>
            <a:ext cx="1241575" cy="8058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92075" indent="-92075">
              <a:buFont typeface="Arial" panose="020B0604020202020204" pitchFamily="34" charset="0"/>
              <a:buChar char="•"/>
            </a:pPr>
            <a:r>
              <a:rPr lang="ja-JP" altLang="en-US" sz="1400" dirty="0">
                <a:solidFill>
                  <a:schemeClr val="tx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各担任</a:t>
            </a:r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6DB7E83B-4080-21BF-A2A1-EF6A5893C3E8}"/>
              </a:ext>
            </a:extLst>
          </p:cNvPr>
          <p:cNvSpPr/>
          <p:nvPr/>
        </p:nvSpPr>
        <p:spPr>
          <a:xfrm>
            <a:off x="10687665" y="4876801"/>
            <a:ext cx="1241575" cy="8058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92075" indent="-92075">
              <a:buFont typeface="Arial" panose="020B0604020202020204" pitchFamily="34" charset="0"/>
              <a:buChar char="•"/>
            </a:pPr>
            <a:r>
              <a:rPr lang="ja-JP" altLang="en-US" sz="1400" dirty="0">
                <a:solidFill>
                  <a:schemeClr val="tx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各学年主任または</a:t>
            </a:r>
            <a:br>
              <a:rPr lang="en-US" altLang="ja-JP" sz="1400" dirty="0">
                <a:solidFill>
                  <a:schemeClr val="tx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</a:br>
            <a:r>
              <a:rPr lang="ja-JP" altLang="en-US" sz="1400" dirty="0">
                <a:solidFill>
                  <a:schemeClr val="tx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教科主任</a:t>
            </a:r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AA5D88EC-E320-8474-E57A-ECADE85582D8}"/>
              </a:ext>
            </a:extLst>
          </p:cNvPr>
          <p:cNvSpPr/>
          <p:nvPr/>
        </p:nvSpPr>
        <p:spPr>
          <a:xfrm>
            <a:off x="10687665" y="5662556"/>
            <a:ext cx="1241575" cy="8058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92075" indent="-92075">
              <a:buFont typeface="Arial" panose="020B0604020202020204" pitchFamily="34" charset="0"/>
              <a:buChar char="•"/>
            </a:pPr>
            <a:r>
              <a:rPr lang="ja-JP" altLang="en-US" sz="1400" dirty="0">
                <a:solidFill>
                  <a:schemeClr val="tx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教務部</a:t>
            </a:r>
            <a:endParaRPr lang="en-US" altLang="ja-JP" sz="1400" dirty="0">
              <a:solidFill>
                <a:schemeClr val="tx1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ja-JP" altLang="en-US" sz="1400" dirty="0">
                <a:solidFill>
                  <a:schemeClr val="tx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各学年主任</a:t>
            </a:r>
          </a:p>
        </p:txBody>
      </p: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CE7EB3FB-B3F0-E6EA-885F-1CA0E72DC1DE}"/>
              </a:ext>
            </a:extLst>
          </p:cNvPr>
          <p:cNvSpPr/>
          <p:nvPr/>
        </p:nvSpPr>
        <p:spPr>
          <a:xfrm>
            <a:off x="7160001" y="4896465"/>
            <a:ext cx="3527664" cy="8058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92075" indent="-92075">
              <a:buFont typeface="Arial" panose="020B0604020202020204" pitchFamily="34" charset="0"/>
              <a:buChar char="•"/>
            </a:pPr>
            <a:r>
              <a:rPr lang="ja-JP" altLang="en-US" sz="1400" dirty="0">
                <a:solidFill>
                  <a:schemeClr val="tx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子どもの声を職員会議で共有する</a:t>
            </a:r>
            <a:endParaRPr lang="en-US" altLang="ja-JP" sz="1400" dirty="0">
              <a:solidFill>
                <a:schemeClr val="tx1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ja-JP" altLang="en-US" sz="1400" dirty="0">
                <a:solidFill>
                  <a:schemeClr val="tx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各学年</a:t>
            </a:r>
            <a:r>
              <a:rPr lang="en-US" altLang="ja-JP" sz="1400" dirty="0">
                <a:solidFill>
                  <a:schemeClr val="tx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or</a:t>
            </a:r>
            <a:r>
              <a:rPr lang="ja-JP" altLang="en-US" sz="1400" dirty="0">
                <a:solidFill>
                  <a:schemeClr val="tx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教科で「宿題の目的」と、主体的な学びを促す方法を考える</a:t>
            </a:r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8E91B5CC-874B-D17F-B4F1-CCBC4BC8E858}"/>
              </a:ext>
            </a:extLst>
          </p:cNvPr>
          <p:cNvSpPr/>
          <p:nvPr/>
        </p:nvSpPr>
        <p:spPr>
          <a:xfrm>
            <a:off x="7160001" y="5700276"/>
            <a:ext cx="3527664" cy="8058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92075" indent="-92075">
              <a:buFont typeface="Arial" panose="020B0604020202020204" pitchFamily="34" charset="0"/>
              <a:buChar char="•"/>
            </a:pPr>
            <a:r>
              <a:rPr lang="ja-JP" altLang="en-US" sz="1400" dirty="0">
                <a:solidFill>
                  <a:schemeClr val="tx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子どもが「自分で選び・決める」範囲を増えている</a:t>
            </a:r>
            <a:endParaRPr lang="en-US" altLang="ja-JP" sz="1400" dirty="0">
              <a:solidFill>
                <a:schemeClr val="tx1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ja-JP" altLang="en-US" sz="1400" dirty="0">
                <a:solidFill>
                  <a:schemeClr val="tx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毎学期宿題の在り方を見直す場を持つ</a:t>
            </a:r>
          </a:p>
        </p:txBody>
      </p:sp>
    </p:spTree>
    <p:extLst>
      <p:ext uri="{BB962C8B-B14F-4D97-AF65-F5344CB8AC3E}">
        <p14:creationId xmlns:p14="http://schemas.microsoft.com/office/powerpoint/2010/main" val="34070640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fd7bd55-e5a9-40b9-bc25-afd0b846c3f5">
      <Terms xmlns="http://schemas.microsoft.com/office/infopath/2007/PartnerControls"/>
    </lcf76f155ced4ddcb4097134ff3c332f>
    <TaxCatchAll xmlns="ce843127-df91-40f0-962b-d26b88f21b2c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33787CFAAC70A42A37C02E013FA2DCF" ma:contentTypeVersion="13" ma:contentTypeDescription="Create a new document." ma:contentTypeScope="" ma:versionID="7e1117d84b028bc8d01516cc74cd7269">
  <xsd:schema xmlns:xsd="http://www.w3.org/2001/XMLSchema" xmlns:xs="http://www.w3.org/2001/XMLSchema" xmlns:p="http://schemas.microsoft.com/office/2006/metadata/properties" xmlns:ns2="6fd7bd55-e5a9-40b9-bc25-afd0b846c3f5" xmlns:ns3="ce843127-df91-40f0-962b-d26b88f21b2c" targetNamespace="http://schemas.microsoft.com/office/2006/metadata/properties" ma:root="true" ma:fieldsID="473911323dc43170059664c08a877fbc" ns2:_="" ns3:_="">
    <xsd:import namespace="6fd7bd55-e5a9-40b9-bc25-afd0b846c3f5"/>
    <xsd:import namespace="ce843127-df91-40f0-962b-d26b88f21b2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d7bd55-e5a9-40b9-bc25-afd0b846c3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b3623ea3-be23-4189-a25b-bcadb097ef1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843127-df91-40f0-962b-d26b88f21b2c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3ebc46d6-1d64-4ab9-abc6-218313c0d034}" ma:internalName="TaxCatchAll" ma:showField="CatchAllData" ma:web="ce843127-df91-40f0-962b-d26b88f21b2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25077B8-D8AB-450D-B4AD-4883C4F60BE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297D36C-EAD2-44B0-A699-3F749E5E21DD}">
  <ds:schemaRefs>
    <ds:schemaRef ds:uri="http://schemas.microsoft.com/office/infopath/2007/PartnerControls"/>
    <ds:schemaRef ds:uri="004dc86a-f5ab-4449-a4d7-a23900ca1303"/>
    <ds:schemaRef ds:uri="bd447070-bfe0-4ee7-aab2-6745945f7edc"/>
    <ds:schemaRef ds:uri="http://schemas.microsoft.com/office/2006/metadata/properties"/>
    <ds:schemaRef ds:uri="http://www.w3.org/XML/1998/namespace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purl.org/dc/dcmitype/"/>
    <ds:schemaRef ds:uri="http://purl.org/dc/terms/"/>
    <ds:schemaRef ds:uri="6fd7bd55-e5a9-40b9-bc25-afd0b846c3f5"/>
    <ds:schemaRef ds:uri="ce843127-df91-40f0-962b-d26b88f21b2c"/>
  </ds:schemaRefs>
</ds:datastoreItem>
</file>

<file path=customXml/itemProps3.xml><?xml version="1.0" encoding="utf-8"?>
<ds:datastoreItem xmlns:ds="http://schemas.openxmlformats.org/officeDocument/2006/customXml" ds:itemID="{80855444-4E3A-409F-AFCE-C16F818016C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fd7bd55-e5a9-40b9-bc25-afd0b846c3f5"/>
    <ds:schemaRef ds:uri="ce843127-df91-40f0-962b-d26b88f21b2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47dea8b7-9eaa-40b7-9fe0-5c9e237036c0}" enabled="1" method="Privileged" siteId="{76a2ae5a-9f00-4f6b-95ed-5d33d77c4d61}" removed="0"/>
  <clbl:label id="{ea60d57e-af5b-4752-ac57-3e4f28ca11dc}" enabled="1" method="Standard" siteId="{36da45f1-dd2c-4d1f-af13-5abe46b99921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912</Words>
  <PresentationFormat>ワイド画面</PresentationFormat>
  <Paragraphs>130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10" baseType="lpstr">
      <vt:lpstr>HGS創英角ﾎﾟｯﾌﾟ体</vt:lpstr>
      <vt:lpstr>HG丸ｺﾞｼｯｸM-PRO</vt:lpstr>
      <vt:lpstr>Meiryo UI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modified xsi:type="dcterms:W3CDTF">2026-05-08T07:19:44Z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0x010100433787CFAAC70A42A37C02E013FA2DCF</vt:lpwstr>
  </property>
</Properties>
</file>